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Sugo Classic" charset="1" panose="00000000000000000000"/>
      <p:regular r:id="rId21"/>
    </p:embeddedFont>
    <p:embeddedFont>
      <p:font typeface="Crimson Pro" charset="1" panose="00000000000000000000"/>
      <p:regular r:id="rId22"/>
    </p:embeddedFont>
    <p:embeddedFont>
      <p:font typeface="Crimson Pro Bold" charset="1" panose="00000000000000000000"/>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6.gi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6.gif" Type="http://schemas.openxmlformats.org/officeDocument/2006/relationships/image"/><Relationship Id="rId5" Target="../media/image7.gi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6.gif" Type="http://schemas.openxmlformats.org/officeDocument/2006/relationships/image"/><Relationship Id="rId5" Target="../media/image7.gif"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6.gif" Type="http://schemas.openxmlformats.org/officeDocument/2006/relationships/image"/><Relationship Id="rId5" Target="../media/image7.gi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6.gif" Type="http://schemas.openxmlformats.org/officeDocument/2006/relationships/image"/><Relationship Id="rId5" Target="../media/image7.gif"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82296" y="2499360"/>
            <a:ext cx="18640520" cy="6758940"/>
          </a:xfrm>
          <a:custGeom>
            <a:avLst/>
            <a:gdLst/>
            <a:ahLst/>
            <a:cxnLst/>
            <a:rect r="r" b="b" t="t" l="l"/>
            <a:pathLst>
              <a:path h="6758940" w="18640520">
                <a:moveTo>
                  <a:pt x="0" y="0"/>
                </a:moveTo>
                <a:lnTo>
                  <a:pt x="18640521" y="0"/>
                </a:lnTo>
                <a:lnTo>
                  <a:pt x="18640521" y="6758940"/>
                </a:lnTo>
                <a:lnTo>
                  <a:pt x="0" y="6758940"/>
                </a:lnTo>
                <a:lnTo>
                  <a:pt x="0" y="0"/>
                </a:lnTo>
                <a:close/>
              </a:path>
            </a:pathLst>
          </a:custGeom>
          <a:blipFill>
            <a:blip r:embed="rId3"/>
            <a:stretch>
              <a:fillRect l="0" t="-963" r="0" b="-963"/>
            </a:stretch>
          </a:blipFill>
        </p:spPr>
      </p:sp>
      <p:sp>
        <p:nvSpPr>
          <p:cNvPr name="Freeform 4" id="4"/>
          <p:cNvSpPr/>
          <p:nvPr/>
        </p:nvSpPr>
        <p:spPr>
          <a:xfrm flipH="false" flipV="false" rot="0">
            <a:off x="-984616" y="-490898"/>
            <a:ext cx="3335307" cy="8085592"/>
          </a:xfrm>
          <a:custGeom>
            <a:avLst/>
            <a:gdLst/>
            <a:ahLst/>
            <a:cxnLst/>
            <a:rect r="r" b="b" t="t" l="l"/>
            <a:pathLst>
              <a:path h="8085592" w="3335307">
                <a:moveTo>
                  <a:pt x="0" y="0"/>
                </a:moveTo>
                <a:lnTo>
                  <a:pt x="3335307" y="0"/>
                </a:lnTo>
                <a:lnTo>
                  <a:pt x="3335307" y="8085592"/>
                </a:lnTo>
                <a:lnTo>
                  <a:pt x="0" y="8085592"/>
                </a:lnTo>
                <a:lnTo>
                  <a:pt x="0" y="0"/>
                </a:lnTo>
                <a:close/>
              </a:path>
            </a:pathLst>
          </a:custGeom>
          <a:blipFill>
            <a:blip r:embed="rId4"/>
            <a:stretch>
              <a:fillRect l="0" t="0" r="0" b="0"/>
            </a:stretch>
          </a:blipFill>
        </p:spPr>
      </p:sp>
      <p:sp>
        <p:nvSpPr>
          <p:cNvPr name="TextBox 5" id="5"/>
          <p:cNvSpPr txBox="true"/>
          <p:nvPr/>
        </p:nvSpPr>
        <p:spPr>
          <a:xfrm rot="0">
            <a:off x="2029755" y="422945"/>
            <a:ext cx="15545603" cy="3128953"/>
          </a:xfrm>
          <a:prstGeom prst="rect">
            <a:avLst/>
          </a:prstGeom>
        </p:spPr>
        <p:txBody>
          <a:bodyPr anchor="t" rtlCol="false" tIns="0" lIns="0" bIns="0" rIns="0">
            <a:spAutoFit/>
          </a:bodyPr>
          <a:lstStyle/>
          <a:p>
            <a:pPr algn="ctr">
              <a:lnSpc>
                <a:spcPts val="12338"/>
              </a:lnSpc>
            </a:pPr>
            <a:r>
              <a:rPr lang="en-US" sz="8812">
                <a:solidFill>
                  <a:srgbClr val="000000"/>
                </a:solidFill>
                <a:latin typeface="Sugo Classic"/>
                <a:ea typeface="Sugo Classic"/>
                <a:cs typeface="Sugo Classic"/>
                <a:sym typeface="Sugo Classic"/>
              </a:rPr>
              <a:t>Entrepreneurship and it's types</a:t>
            </a:r>
          </a:p>
          <a:p>
            <a:pPr algn="ctr">
              <a:lnSpc>
                <a:spcPts val="12338"/>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47051" y="-780760"/>
            <a:ext cx="1701877" cy="4125764"/>
          </a:xfrm>
          <a:custGeom>
            <a:avLst/>
            <a:gdLst/>
            <a:ahLst/>
            <a:cxnLst/>
            <a:rect r="r" b="b" t="t" l="l"/>
            <a:pathLst>
              <a:path h="4125764" w="1701877">
                <a:moveTo>
                  <a:pt x="0" y="0"/>
                </a:moveTo>
                <a:lnTo>
                  <a:pt x="1701877" y="0"/>
                </a:lnTo>
                <a:lnTo>
                  <a:pt x="1701877" y="4125764"/>
                </a:lnTo>
                <a:lnTo>
                  <a:pt x="0" y="4125764"/>
                </a:lnTo>
                <a:lnTo>
                  <a:pt x="0" y="0"/>
                </a:lnTo>
                <a:close/>
              </a:path>
            </a:pathLst>
          </a:custGeom>
          <a:blipFill>
            <a:blip r:embed="rId3"/>
            <a:stretch>
              <a:fillRect l="0" t="0" r="0" b="0"/>
            </a:stretch>
          </a:blipFill>
        </p:spPr>
      </p:sp>
      <p:sp>
        <p:nvSpPr>
          <p:cNvPr name="AutoShape 4" id="4"/>
          <p:cNvSpPr/>
          <p:nvPr/>
        </p:nvSpPr>
        <p:spPr>
          <a:xfrm>
            <a:off x="9658745" y="1492521"/>
            <a:ext cx="0" cy="1814383"/>
          </a:xfrm>
          <a:prstGeom prst="line">
            <a:avLst/>
          </a:prstGeom>
          <a:ln cap="flat" w="38100">
            <a:solidFill>
              <a:srgbClr val="000000"/>
            </a:solidFill>
            <a:prstDash val="solid"/>
            <a:headEnd type="none" len="sm" w="sm"/>
            <a:tailEnd type="arrow" len="sm" w="med"/>
          </a:ln>
        </p:spPr>
      </p:sp>
      <p:sp>
        <p:nvSpPr>
          <p:cNvPr name="AutoShape 5" id="5"/>
          <p:cNvSpPr/>
          <p:nvPr/>
        </p:nvSpPr>
        <p:spPr>
          <a:xfrm>
            <a:off x="1297990" y="3345004"/>
            <a:ext cx="16437553" cy="0"/>
          </a:xfrm>
          <a:prstGeom prst="line">
            <a:avLst/>
          </a:prstGeom>
          <a:ln cap="flat" w="38100">
            <a:solidFill>
              <a:srgbClr val="000000"/>
            </a:solidFill>
            <a:prstDash val="solid"/>
            <a:headEnd type="none" len="sm" w="sm"/>
            <a:tailEnd type="none" len="sm" w="sm"/>
          </a:ln>
        </p:spPr>
      </p:sp>
      <p:grpSp>
        <p:nvGrpSpPr>
          <p:cNvPr name="Group 6" id="6"/>
          <p:cNvGrpSpPr/>
          <p:nvPr/>
        </p:nvGrpSpPr>
        <p:grpSpPr>
          <a:xfrm rot="0">
            <a:off x="10572158" y="4198455"/>
            <a:ext cx="3222353" cy="1314810"/>
            <a:chOff x="0" y="0"/>
            <a:chExt cx="848686" cy="346287"/>
          </a:xfrm>
        </p:grpSpPr>
        <p:sp>
          <p:nvSpPr>
            <p:cNvPr name="Freeform 7" id="7"/>
            <p:cNvSpPr/>
            <p:nvPr/>
          </p:nvSpPr>
          <p:spPr>
            <a:xfrm flipH="false" flipV="false" rot="0">
              <a:off x="0" y="0"/>
              <a:ext cx="848686" cy="346287"/>
            </a:xfrm>
            <a:custGeom>
              <a:avLst/>
              <a:gdLst/>
              <a:ahLst/>
              <a:cxnLst/>
              <a:rect r="r" b="b" t="t" l="l"/>
              <a:pathLst>
                <a:path h="346287" w="848686">
                  <a:moveTo>
                    <a:pt x="0" y="0"/>
                  </a:moveTo>
                  <a:lnTo>
                    <a:pt x="848686" y="0"/>
                  </a:lnTo>
                  <a:lnTo>
                    <a:pt x="848686" y="346287"/>
                  </a:lnTo>
                  <a:lnTo>
                    <a:pt x="0" y="346287"/>
                  </a:lnTo>
                  <a:close/>
                </a:path>
              </a:pathLst>
            </a:custGeom>
            <a:solidFill>
              <a:srgbClr val="E90909"/>
            </a:solidFill>
          </p:spPr>
        </p:sp>
        <p:sp>
          <p:nvSpPr>
            <p:cNvPr name="TextBox 8" id="8"/>
            <p:cNvSpPr txBox="true"/>
            <p:nvPr/>
          </p:nvSpPr>
          <p:spPr>
            <a:xfrm>
              <a:off x="0" y="-38100"/>
              <a:ext cx="848686" cy="384387"/>
            </a:xfrm>
            <a:prstGeom prst="rect">
              <a:avLst/>
            </a:prstGeom>
          </p:spPr>
          <p:txBody>
            <a:bodyPr anchor="ctr" rtlCol="false" tIns="50800" lIns="50800" bIns="50800" rIns="50800"/>
            <a:lstStyle/>
            <a:p>
              <a:pPr algn="ctr">
                <a:lnSpc>
                  <a:spcPts val="2659"/>
                </a:lnSpc>
                <a:spcBef>
                  <a:spcPct val="0"/>
                </a:spcBef>
              </a:pPr>
              <a:r>
                <a:rPr lang="en-US" sz="1899">
                  <a:solidFill>
                    <a:srgbClr val="FFFFFF"/>
                  </a:solidFill>
                  <a:latin typeface="Canva Sans"/>
                  <a:ea typeface="Canva Sans"/>
                  <a:cs typeface="Canva Sans"/>
                  <a:sym typeface="Canva Sans"/>
                </a:rPr>
                <a:t>Based on Innovation</a:t>
              </a:r>
            </a:p>
          </p:txBody>
        </p:sp>
      </p:grpSp>
      <p:sp>
        <p:nvSpPr>
          <p:cNvPr name="TextBox 9" id="9"/>
          <p:cNvSpPr txBox="true"/>
          <p:nvPr/>
        </p:nvSpPr>
        <p:spPr>
          <a:xfrm rot="0">
            <a:off x="2175176" y="-6080"/>
            <a:ext cx="14967138" cy="1498601"/>
          </a:xfrm>
          <a:prstGeom prst="rect">
            <a:avLst/>
          </a:prstGeom>
        </p:spPr>
        <p:txBody>
          <a:bodyPr anchor="t" rtlCol="false" tIns="0" lIns="0" bIns="0" rIns="0">
            <a:spAutoFit/>
          </a:bodyPr>
          <a:lstStyle/>
          <a:p>
            <a:pPr algn="ctr">
              <a:lnSpc>
                <a:spcPts val="11899"/>
              </a:lnSpc>
            </a:pPr>
            <a:r>
              <a:rPr lang="en-US" sz="8499">
                <a:solidFill>
                  <a:srgbClr val="141619"/>
                </a:solidFill>
                <a:latin typeface="Sugo Classic"/>
                <a:ea typeface="Sugo Classic"/>
                <a:cs typeface="Sugo Classic"/>
                <a:sym typeface="Sugo Classic"/>
              </a:rPr>
              <a:t>Classification of ENTREPRENEURSHIP</a:t>
            </a:r>
          </a:p>
        </p:txBody>
      </p:sp>
      <p:sp>
        <p:nvSpPr>
          <p:cNvPr name="AutoShape 10" id="10"/>
          <p:cNvSpPr/>
          <p:nvPr/>
        </p:nvSpPr>
        <p:spPr>
          <a:xfrm>
            <a:off x="17754593" y="3306904"/>
            <a:ext cx="0" cy="842217"/>
          </a:xfrm>
          <a:prstGeom prst="line">
            <a:avLst/>
          </a:prstGeom>
          <a:ln cap="flat" w="38100">
            <a:solidFill>
              <a:srgbClr val="000000"/>
            </a:solidFill>
            <a:prstDash val="solid"/>
            <a:headEnd type="none" len="sm" w="sm"/>
            <a:tailEnd type="arrow" len="sm" w="med"/>
          </a:ln>
        </p:spPr>
      </p:sp>
      <p:grpSp>
        <p:nvGrpSpPr>
          <p:cNvPr name="Group 11" id="11"/>
          <p:cNvGrpSpPr/>
          <p:nvPr/>
        </p:nvGrpSpPr>
        <p:grpSpPr>
          <a:xfrm rot="0">
            <a:off x="2442272" y="7053706"/>
            <a:ext cx="3222353" cy="1314810"/>
            <a:chOff x="0" y="0"/>
            <a:chExt cx="848686" cy="346287"/>
          </a:xfrm>
        </p:grpSpPr>
        <p:sp>
          <p:nvSpPr>
            <p:cNvPr name="Freeform 12" id="12"/>
            <p:cNvSpPr/>
            <p:nvPr/>
          </p:nvSpPr>
          <p:spPr>
            <a:xfrm flipH="false" flipV="false" rot="0">
              <a:off x="0" y="0"/>
              <a:ext cx="848686" cy="346287"/>
            </a:xfrm>
            <a:custGeom>
              <a:avLst/>
              <a:gdLst/>
              <a:ahLst/>
              <a:cxnLst/>
              <a:rect r="r" b="b" t="t" l="l"/>
              <a:pathLst>
                <a:path h="346287" w="848686">
                  <a:moveTo>
                    <a:pt x="0" y="0"/>
                  </a:moveTo>
                  <a:lnTo>
                    <a:pt x="848686" y="0"/>
                  </a:lnTo>
                  <a:lnTo>
                    <a:pt x="848686" y="346287"/>
                  </a:lnTo>
                  <a:lnTo>
                    <a:pt x="0" y="346287"/>
                  </a:lnTo>
                  <a:close/>
                </a:path>
              </a:pathLst>
            </a:custGeom>
            <a:solidFill>
              <a:srgbClr val="E90909"/>
            </a:solidFill>
          </p:spPr>
        </p:sp>
        <p:sp>
          <p:nvSpPr>
            <p:cNvPr name="TextBox 13" id="13"/>
            <p:cNvSpPr txBox="true"/>
            <p:nvPr/>
          </p:nvSpPr>
          <p:spPr>
            <a:xfrm>
              <a:off x="0" y="-38100"/>
              <a:ext cx="848686" cy="384387"/>
            </a:xfrm>
            <a:prstGeom prst="rect">
              <a:avLst/>
            </a:prstGeom>
          </p:spPr>
          <p:txBody>
            <a:bodyPr anchor="ctr" rtlCol="false" tIns="50800" lIns="50800" bIns="50800" rIns="50800"/>
            <a:lstStyle/>
            <a:p>
              <a:pPr algn="ctr">
                <a:lnSpc>
                  <a:spcPts val="2659"/>
                </a:lnSpc>
                <a:spcBef>
                  <a:spcPct val="0"/>
                </a:spcBef>
              </a:pPr>
              <a:r>
                <a:rPr lang="en-US" sz="1899">
                  <a:solidFill>
                    <a:srgbClr val="FFFFFF"/>
                  </a:solidFill>
                  <a:latin typeface="Canva Sans"/>
                  <a:ea typeface="Canva Sans"/>
                  <a:cs typeface="Canva Sans"/>
                  <a:sym typeface="Canva Sans"/>
                </a:rPr>
                <a:t>Based on Motivation</a:t>
              </a:r>
            </a:p>
          </p:txBody>
        </p:sp>
      </p:grpSp>
      <p:grpSp>
        <p:nvGrpSpPr>
          <p:cNvPr name="Group 14" id="14"/>
          <p:cNvGrpSpPr/>
          <p:nvPr/>
        </p:nvGrpSpPr>
        <p:grpSpPr>
          <a:xfrm rot="0">
            <a:off x="7908541" y="7129906"/>
            <a:ext cx="3222353" cy="1314810"/>
            <a:chOff x="0" y="0"/>
            <a:chExt cx="848686" cy="346287"/>
          </a:xfrm>
        </p:grpSpPr>
        <p:sp>
          <p:nvSpPr>
            <p:cNvPr name="Freeform 15" id="15"/>
            <p:cNvSpPr/>
            <p:nvPr/>
          </p:nvSpPr>
          <p:spPr>
            <a:xfrm flipH="false" flipV="false" rot="0">
              <a:off x="0" y="0"/>
              <a:ext cx="848686" cy="346287"/>
            </a:xfrm>
            <a:custGeom>
              <a:avLst/>
              <a:gdLst/>
              <a:ahLst/>
              <a:cxnLst/>
              <a:rect r="r" b="b" t="t" l="l"/>
              <a:pathLst>
                <a:path h="346287" w="848686">
                  <a:moveTo>
                    <a:pt x="0" y="0"/>
                  </a:moveTo>
                  <a:lnTo>
                    <a:pt x="848686" y="0"/>
                  </a:lnTo>
                  <a:lnTo>
                    <a:pt x="848686" y="346287"/>
                  </a:lnTo>
                  <a:lnTo>
                    <a:pt x="0" y="346287"/>
                  </a:lnTo>
                  <a:close/>
                </a:path>
              </a:pathLst>
            </a:custGeom>
            <a:solidFill>
              <a:srgbClr val="E90909"/>
            </a:solidFill>
          </p:spPr>
        </p:sp>
        <p:sp>
          <p:nvSpPr>
            <p:cNvPr name="TextBox 16" id="16"/>
            <p:cNvSpPr txBox="true"/>
            <p:nvPr/>
          </p:nvSpPr>
          <p:spPr>
            <a:xfrm>
              <a:off x="0" y="-38100"/>
              <a:ext cx="848686" cy="384387"/>
            </a:xfrm>
            <a:prstGeom prst="rect">
              <a:avLst/>
            </a:prstGeom>
          </p:spPr>
          <p:txBody>
            <a:bodyPr anchor="ctr" rtlCol="false" tIns="50800" lIns="50800" bIns="50800" rIns="50800"/>
            <a:lstStyle/>
            <a:p>
              <a:pPr algn="ctr">
                <a:lnSpc>
                  <a:spcPts val="2659"/>
                </a:lnSpc>
                <a:spcBef>
                  <a:spcPct val="0"/>
                </a:spcBef>
              </a:pPr>
              <a:r>
                <a:rPr lang="en-US" sz="1899">
                  <a:solidFill>
                    <a:srgbClr val="FFFFFF"/>
                  </a:solidFill>
                  <a:latin typeface="Canva Sans"/>
                  <a:ea typeface="Canva Sans"/>
                  <a:cs typeface="Canva Sans"/>
                  <a:sym typeface="Canva Sans"/>
                </a:rPr>
                <a:t>Based on Approach</a:t>
              </a:r>
            </a:p>
          </p:txBody>
        </p:sp>
      </p:grpSp>
      <p:grpSp>
        <p:nvGrpSpPr>
          <p:cNvPr name="Group 17" id="17"/>
          <p:cNvGrpSpPr/>
          <p:nvPr/>
        </p:nvGrpSpPr>
        <p:grpSpPr>
          <a:xfrm rot="0">
            <a:off x="12752147" y="7129906"/>
            <a:ext cx="3222353" cy="1314810"/>
            <a:chOff x="0" y="0"/>
            <a:chExt cx="848686" cy="346287"/>
          </a:xfrm>
        </p:grpSpPr>
        <p:sp>
          <p:nvSpPr>
            <p:cNvPr name="Freeform 18" id="18"/>
            <p:cNvSpPr/>
            <p:nvPr/>
          </p:nvSpPr>
          <p:spPr>
            <a:xfrm flipH="false" flipV="false" rot="0">
              <a:off x="0" y="0"/>
              <a:ext cx="848686" cy="346287"/>
            </a:xfrm>
            <a:custGeom>
              <a:avLst/>
              <a:gdLst/>
              <a:ahLst/>
              <a:cxnLst/>
              <a:rect r="r" b="b" t="t" l="l"/>
              <a:pathLst>
                <a:path h="346287" w="848686">
                  <a:moveTo>
                    <a:pt x="0" y="0"/>
                  </a:moveTo>
                  <a:lnTo>
                    <a:pt x="848686" y="0"/>
                  </a:lnTo>
                  <a:lnTo>
                    <a:pt x="848686" y="346287"/>
                  </a:lnTo>
                  <a:lnTo>
                    <a:pt x="0" y="346287"/>
                  </a:lnTo>
                  <a:close/>
                </a:path>
              </a:pathLst>
            </a:custGeom>
            <a:solidFill>
              <a:srgbClr val="E90909"/>
            </a:solidFill>
          </p:spPr>
        </p:sp>
        <p:sp>
          <p:nvSpPr>
            <p:cNvPr name="TextBox 19" id="19"/>
            <p:cNvSpPr txBox="true"/>
            <p:nvPr/>
          </p:nvSpPr>
          <p:spPr>
            <a:xfrm>
              <a:off x="0" y="-38100"/>
              <a:ext cx="848686" cy="384387"/>
            </a:xfrm>
            <a:prstGeom prst="rect">
              <a:avLst/>
            </a:prstGeom>
          </p:spPr>
          <p:txBody>
            <a:bodyPr anchor="ctr" rtlCol="false" tIns="50800" lIns="50800" bIns="50800" rIns="50800"/>
            <a:lstStyle/>
            <a:p>
              <a:pPr algn="ctr">
                <a:lnSpc>
                  <a:spcPts val="2659"/>
                </a:lnSpc>
                <a:spcBef>
                  <a:spcPct val="0"/>
                </a:spcBef>
              </a:pPr>
              <a:r>
                <a:rPr lang="en-US" sz="1899">
                  <a:solidFill>
                    <a:srgbClr val="FFFFFF"/>
                  </a:solidFill>
                  <a:latin typeface="Canva Sans"/>
                  <a:ea typeface="Canva Sans"/>
                  <a:cs typeface="Canva Sans"/>
                  <a:sym typeface="Canva Sans"/>
                </a:rPr>
                <a:t>Based on Entrepreneurial Traits</a:t>
              </a:r>
            </a:p>
          </p:txBody>
        </p:sp>
      </p:grpSp>
      <p:grpSp>
        <p:nvGrpSpPr>
          <p:cNvPr name="Group 20" id="20"/>
          <p:cNvGrpSpPr/>
          <p:nvPr/>
        </p:nvGrpSpPr>
        <p:grpSpPr>
          <a:xfrm rot="0">
            <a:off x="5488280" y="4198455"/>
            <a:ext cx="3222353" cy="1314810"/>
            <a:chOff x="0" y="0"/>
            <a:chExt cx="848686" cy="346287"/>
          </a:xfrm>
        </p:grpSpPr>
        <p:sp>
          <p:nvSpPr>
            <p:cNvPr name="Freeform 21" id="21"/>
            <p:cNvSpPr/>
            <p:nvPr/>
          </p:nvSpPr>
          <p:spPr>
            <a:xfrm flipH="false" flipV="false" rot="0">
              <a:off x="0" y="0"/>
              <a:ext cx="848686" cy="346287"/>
            </a:xfrm>
            <a:custGeom>
              <a:avLst/>
              <a:gdLst/>
              <a:ahLst/>
              <a:cxnLst/>
              <a:rect r="r" b="b" t="t" l="l"/>
              <a:pathLst>
                <a:path h="346287" w="848686">
                  <a:moveTo>
                    <a:pt x="0" y="0"/>
                  </a:moveTo>
                  <a:lnTo>
                    <a:pt x="848686" y="0"/>
                  </a:lnTo>
                  <a:lnTo>
                    <a:pt x="848686" y="346287"/>
                  </a:lnTo>
                  <a:lnTo>
                    <a:pt x="0" y="346287"/>
                  </a:lnTo>
                  <a:close/>
                </a:path>
              </a:pathLst>
            </a:custGeom>
            <a:solidFill>
              <a:srgbClr val="E90909"/>
            </a:solidFill>
          </p:spPr>
        </p:sp>
        <p:sp>
          <p:nvSpPr>
            <p:cNvPr name="TextBox 22" id="22"/>
            <p:cNvSpPr txBox="true"/>
            <p:nvPr/>
          </p:nvSpPr>
          <p:spPr>
            <a:xfrm>
              <a:off x="0" y="-38100"/>
              <a:ext cx="848686" cy="384387"/>
            </a:xfrm>
            <a:prstGeom prst="rect">
              <a:avLst/>
            </a:prstGeom>
          </p:spPr>
          <p:txBody>
            <a:bodyPr anchor="ctr" rtlCol="false" tIns="50800" lIns="50800" bIns="50800" rIns="50800"/>
            <a:lstStyle/>
            <a:p>
              <a:pPr algn="ctr">
                <a:lnSpc>
                  <a:spcPts val="2659"/>
                </a:lnSpc>
                <a:spcBef>
                  <a:spcPct val="0"/>
                </a:spcBef>
              </a:pPr>
              <a:r>
                <a:rPr lang="en-US" sz="1899">
                  <a:solidFill>
                    <a:srgbClr val="FFFFFF"/>
                  </a:solidFill>
                  <a:latin typeface="Canva Sans"/>
                  <a:ea typeface="Canva Sans"/>
                  <a:cs typeface="Canva Sans"/>
                  <a:sym typeface="Canva Sans"/>
                </a:rPr>
                <a:t>Based on Ownership</a:t>
              </a:r>
            </a:p>
          </p:txBody>
        </p:sp>
      </p:grpSp>
      <p:grpSp>
        <p:nvGrpSpPr>
          <p:cNvPr name="Group 23" id="23"/>
          <p:cNvGrpSpPr/>
          <p:nvPr/>
        </p:nvGrpSpPr>
        <p:grpSpPr>
          <a:xfrm rot="0">
            <a:off x="0" y="4177696"/>
            <a:ext cx="3222353" cy="1314810"/>
            <a:chOff x="0" y="0"/>
            <a:chExt cx="848686" cy="346287"/>
          </a:xfrm>
        </p:grpSpPr>
        <p:sp>
          <p:nvSpPr>
            <p:cNvPr name="Freeform 24" id="24"/>
            <p:cNvSpPr/>
            <p:nvPr/>
          </p:nvSpPr>
          <p:spPr>
            <a:xfrm flipH="false" flipV="false" rot="0">
              <a:off x="0" y="0"/>
              <a:ext cx="848686" cy="346287"/>
            </a:xfrm>
            <a:custGeom>
              <a:avLst/>
              <a:gdLst/>
              <a:ahLst/>
              <a:cxnLst/>
              <a:rect r="r" b="b" t="t" l="l"/>
              <a:pathLst>
                <a:path h="346287" w="848686">
                  <a:moveTo>
                    <a:pt x="0" y="0"/>
                  </a:moveTo>
                  <a:lnTo>
                    <a:pt x="848686" y="0"/>
                  </a:lnTo>
                  <a:lnTo>
                    <a:pt x="848686" y="346287"/>
                  </a:lnTo>
                  <a:lnTo>
                    <a:pt x="0" y="346287"/>
                  </a:lnTo>
                  <a:close/>
                </a:path>
              </a:pathLst>
            </a:custGeom>
            <a:solidFill>
              <a:srgbClr val="E90909"/>
            </a:solidFill>
          </p:spPr>
        </p:sp>
        <p:sp>
          <p:nvSpPr>
            <p:cNvPr name="TextBox 25" id="25"/>
            <p:cNvSpPr txBox="true"/>
            <p:nvPr/>
          </p:nvSpPr>
          <p:spPr>
            <a:xfrm>
              <a:off x="0" y="-38100"/>
              <a:ext cx="848686" cy="384387"/>
            </a:xfrm>
            <a:prstGeom prst="rect">
              <a:avLst/>
            </a:prstGeom>
          </p:spPr>
          <p:txBody>
            <a:bodyPr anchor="ctr" rtlCol="false" tIns="50800" lIns="50800" bIns="50800" rIns="50800"/>
            <a:lstStyle/>
            <a:p>
              <a:pPr algn="ctr">
                <a:lnSpc>
                  <a:spcPts val="2659"/>
                </a:lnSpc>
                <a:spcBef>
                  <a:spcPct val="0"/>
                </a:spcBef>
              </a:pPr>
              <a:r>
                <a:rPr lang="en-US" sz="1899">
                  <a:solidFill>
                    <a:srgbClr val="FFFFFF"/>
                  </a:solidFill>
                  <a:latin typeface="Canva Sans"/>
                  <a:ea typeface="Canva Sans"/>
                  <a:cs typeface="Canva Sans"/>
                  <a:sym typeface="Canva Sans"/>
                </a:rPr>
                <a:t>Based on Business Scale</a:t>
              </a:r>
            </a:p>
          </p:txBody>
        </p:sp>
      </p:grpSp>
      <p:grpSp>
        <p:nvGrpSpPr>
          <p:cNvPr name="Group 26" id="26"/>
          <p:cNvGrpSpPr/>
          <p:nvPr/>
        </p:nvGrpSpPr>
        <p:grpSpPr>
          <a:xfrm rot="0">
            <a:off x="15065647" y="4285890"/>
            <a:ext cx="3222353" cy="1314810"/>
            <a:chOff x="0" y="0"/>
            <a:chExt cx="848686" cy="346287"/>
          </a:xfrm>
        </p:grpSpPr>
        <p:sp>
          <p:nvSpPr>
            <p:cNvPr name="Freeform 27" id="27"/>
            <p:cNvSpPr/>
            <p:nvPr/>
          </p:nvSpPr>
          <p:spPr>
            <a:xfrm flipH="false" flipV="false" rot="0">
              <a:off x="0" y="0"/>
              <a:ext cx="848686" cy="346287"/>
            </a:xfrm>
            <a:custGeom>
              <a:avLst/>
              <a:gdLst/>
              <a:ahLst/>
              <a:cxnLst/>
              <a:rect r="r" b="b" t="t" l="l"/>
              <a:pathLst>
                <a:path h="346287" w="848686">
                  <a:moveTo>
                    <a:pt x="0" y="0"/>
                  </a:moveTo>
                  <a:lnTo>
                    <a:pt x="848686" y="0"/>
                  </a:lnTo>
                  <a:lnTo>
                    <a:pt x="848686" y="346287"/>
                  </a:lnTo>
                  <a:lnTo>
                    <a:pt x="0" y="346287"/>
                  </a:lnTo>
                  <a:close/>
                </a:path>
              </a:pathLst>
            </a:custGeom>
            <a:solidFill>
              <a:srgbClr val="E90909"/>
            </a:solidFill>
          </p:spPr>
        </p:sp>
        <p:sp>
          <p:nvSpPr>
            <p:cNvPr name="TextBox 28" id="28"/>
            <p:cNvSpPr txBox="true"/>
            <p:nvPr/>
          </p:nvSpPr>
          <p:spPr>
            <a:xfrm>
              <a:off x="0" y="-38100"/>
              <a:ext cx="848686" cy="384387"/>
            </a:xfrm>
            <a:prstGeom prst="rect">
              <a:avLst/>
            </a:prstGeom>
          </p:spPr>
          <p:txBody>
            <a:bodyPr anchor="ctr" rtlCol="false" tIns="50800" lIns="50800" bIns="50800" rIns="50800"/>
            <a:lstStyle/>
            <a:p>
              <a:pPr algn="ctr">
                <a:lnSpc>
                  <a:spcPts val="2659"/>
                </a:lnSpc>
                <a:spcBef>
                  <a:spcPct val="0"/>
                </a:spcBef>
              </a:pPr>
              <a:r>
                <a:rPr lang="en-US" sz="1899">
                  <a:solidFill>
                    <a:srgbClr val="FFFFFF"/>
                  </a:solidFill>
                  <a:latin typeface="Canva Sans"/>
                  <a:ea typeface="Canva Sans"/>
                  <a:cs typeface="Canva Sans"/>
                  <a:sym typeface="Canva Sans"/>
                </a:rPr>
                <a:t>Based on Economic Sectors</a:t>
              </a:r>
            </a:p>
          </p:txBody>
        </p:sp>
      </p:grpSp>
      <p:sp>
        <p:nvSpPr>
          <p:cNvPr name="AutoShape 29" id="29"/>
          <p:cNvSpPr/>
          <p:nvPr/>
        </p:nvSpPr>
        <p:spPr>
          <a:xfrm>
            <a:off x="12183334" y="3345004"/>
            <a:ext cx="0" cy="842217"/>
          </a:xfrm>
          <a:prstGeom prst="line">
            <a:avLst/>
          </a:prstGeom>
          <a:ln cap="flat" w="38100">
            <a:solidFill>
              <a:srgbClr val="000000"/>
            </a:solidFill>
            <a:prstDash val="solid"/>
            <a:headEnd type="none" len="sm" w="sm"/>
            <a:tailEnd type="arrow" len="sm" w="med"/>
          </a:ln>
        </p:spPr>
      </p:sp>
      <p:sp>
        <p:nvSpPr>
          <p:cNvPr name="AutoShape 30" id="30"/>
          <p:cNvSpPr/>
          <p:nvPr/>
        </p:nvSpPr>
        <p:spPr>
          <a:xfrm>
            <a:off x="7099456" y="3356238"/>
            <a:ext cx="0" cy="842217"/>
          </a:xfrm>
          <a:prstGeom prst="line">
            <a:avLst/>
          </a:prstGeom>
          <a:ln cap="flat" w="38100">
            <a:solidFill>
              <a:srgbClr val="000000"/>
            </a:solidFill>
            <a:prstDash val="solid"/>
            <a:headEnd type="none" len="sm" w="sm"/>
            <a:tailEnd type="arrow" len="sm" w="med"/>
          </a:ln>
        </p:spPr>
      </p:sp>
      <p:sp>
        <p:nvSpPr>
          <p:cNvPr name="AutoShape 31" id="31"/>
          <p:cNvSpPr/>
          <p:nvPr/>
        </p:nvSpPr>
        <p:spPr>
          <a:xfrm>
            <a:off x="1278940" y="3325954"/>
            <a:ext cx="0" cy="842217"/>
          </a:xfrm>
          <a:prstGeom prst="line">
            <a:avLst/>
          </a:prstGeom>
          <a:ln cap="flat" w="38100">
            <a:solidFill>
              <a:srgbClr val="000000"/>
            </a:solidFill>
            <a:prstDash val="solid"/>
            <a:headEnd type="none" len="sm" w="sm"/>
            <a:tailEnd type="arrow" len="sm" w="med"/>
          </a:ln>
        </p:spPr>
      </p:sp>
      <p:sp>
        <p:nvSpPr>
          <p:cNvPr name="AutoShape 32" id="32"/>
          <p:cNvSpPr/>
          <p:nvPr/>
        </p:nvSpPr>
        <p:spPr>
          <a:xfrm>
            <a:off x="4034398" y="3367472"/>
            <a:ext cx="19050" cy="3686233"/>
          </a:xfrm>
          <a:prstGeom prst="line">
            <a:avLst/>
          </a:prstGeom>
          <a:ln cap="flat" w="38100">
            <a:solidFill>
              <a:srgbClr val="000000"/>
            </a:solidFill>
            <a:prstDash val="solid"/>
            <a:headEnd type="none" len="sm" w="sm"/>
            <a:tailEnd type="arrow" len="sm" w="med"/>
          </a:ln>
        </p:spPr>
      </p:sp>
      <p:sp>
        <p:nvSpPr>
          <p:cNvPr name="AutoShape 33" id="33"/>
          <p:cNvSpPr/>
          <p:nvPr/>
        </p:nvSpPr>
        <p:spPr>
          <a:xfrm>
            <a:off x="9930564" y="3356337"/>
            <a:ext cx="19050" cy="3686233"/>
          </a:xfrm>
          <a:prstGeom prst="line">
            <a:avLst/>
          </a:prstGeom>
          <a:ln cap="flat" w="38100">
            <a:solidFill>
              <a:srgbClr val="000000"/>
            </a:solidFill>
            <a:prstDash val="solid"/>
            <a:headEnd type="none" len="sm" w="sm"/>
            <a:tailEnd type="arrow" len="sm" w="med"/>
          </a:ln>
        </p:spPr>
      </p:sp>
      <p:sp>
        <p:nvSpPr>
          <p:cNvPr name="AutoShape 34" id="34"/>
          <p:cNvSpPr/>
          <p:nvPr/>
        </p:nvSpPr>
        <p:spPr>
          <a:xfrm>
            <a:off x="14363323" y="3307002"/>
            <a:ext cx="0" cy="3822904"/>
          </a:xfrm>
          <a:prstGeom prst="line">
            <a:avLst/>
          </a:prstGeom>
          <a:ln cap="flat" w="38100">
            <a:solidFill>
              <a:srgbClr val="000000"/>
            </a:solidFill>
            <a:prstDash val="solid"/>
            <a:headEnd type="none" len="sm" w="sm"/>
            <a:tailEnd type="arrow" len="sm" w="med"/>
          </a:ln>
        </p:spPr>
      </p:sp>
      <p:pic>
        <p:nvPicPr>
          <p:cNvPr name="Picture 35" id="35"/>
          <p:cNvPicPr>
            <a:picLocks noChangeAspect="true"/>
          </p:cNvPicPr>
          <p:nvPr/>
        </p:nvPicPr>
        <p:blipFill>
          <a:blip r:embed="rId4"/>
          <a:srcRect l="0" t="0" r="0" b="0"/>
          <a:stretch>
            <a:fillRect/>
          </a:stretch>
        </p:blipFill>
        <p:spPr>
          <a:xfrm flipH="false" flipV="false" rot="0">
            <a:off x="17294714" y="9189849"/>
            <a:ext cx="976427" cy="976427"/>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47051" y="-780760"/>
            <a:ext cx="1701877" cy="4125764"/>
          </a:xfrm>
          <a:custGeom>
            <a:avLst/>
            <a:gdLst/>
            <a:ahLst/>
            <a:cxnLst/>
            <a:rect r="r" b="b" t="t" l="l"/>
            <a:pathLst>
              <a:path h="4125764" w="1701877">
                <a:moveTo>
                  <a:pt x="0" y="0"/>
                </a:moveTo>
                <a:lnTo>
                  <a:pt x="1701877" y="0"/>
                </a:lnTo>
                <a:lnTo>
                  <a:pt x="1701877" y="4125764"/>
                </a:lnTo>
                <a:lnTo>
                  <a:pt x="0" y="4125764"/>
                </a:lnTo>
                <a:lnTo>
                  <a:pt x="0" y="0"/>
                </a:lnTo>
                <a:close/>
              </a:path>
            </a:pathLst>
          </a:custGeom>
          <a:blipFill>
            <a:blip r:embed="rId3"/>
            <a:stretch>
              <a:fillRect l="0" t="0" r="0" b="0"/>
            </a:stretch>
          </a:blipFill>
        </p:spPr>
      </p:sp>
      <p:sp>
        <p:nvSpPr>
          <p:cNvPr name="AutoShape 4" id="4"/>
          <p:cNvSpPr/>
          <p:nvPr/>
        </p:nvSpPr>
        <p:spPr>
          <a:xfrm>
            <a:off x="9085795" y="2011086"/>
            <a:ext cx="39155" cy="1333918"/>
          </a:xfrm>
          <a:prstGeom prst="line">
            <a:avLst/>
          </a:prstGeom>
          <a:ln cap="flat" w="38100">
            <a:solidFill>
              <a:srgbClr val="000000"/>
            </a:solidFill>
            <a:prstDash val="solid"/>
            <a:headEnd type="none" len="sm" w="sm"/>
            <a:tailEnd type="arrow" len="sm" w="med"/>
          </a:ln>
        </p:spPr>
      </p:sp>
      <p:sp>
        <p:nvSpPr>
          <p:cNvPr name="AutoShape 5" id="5"/>
          <p:cNvSpPr/>
          <p:nvPr/>
        </p:nvSpPr>
        <p:spPr>
          <a:xfrm>
            <a:off x="4381655" y="3345004"/>
            <a:ext cx="10038573" cy="0"/>
          </a:xfrm>
          <a:prstGeom prst="line">
            <a:avLst/>
          </a:prstGeom>
          <a:ln cap="flat" w="38100">
            <a:solidFill>
              <a:srgbClr val="000000"/>
            </a:solidFill>
            <a:prstDash val="solid"/>
            <a:headEnd type="none" len="sm" w="sm"/>
            <a:tailEnd type="none" len="sm" w="sm"/>
          </a:ln>
        </p:spPr>
      </p:sp>
      <p:grpSp>
        <p:nvGrpSpPr>
          <p:cNvPr name="Group 6" id="6"/>
          <p:cNvGrpSpPr/>
          <p:nvPr/>
        </p:nvGrpSpPr>
        <p:grpSpPr>
          <a:xfrm rot="0">
            <a:off x="0" y="4168171"/>
            <a:ext cx="8763311" cy="5697617"/>
            <a:chOff x="0" y="0"/>
            <a:chExt cx="2308033" cy="1500607"/>
          </a:xfrm>
        </p:grpSpPr>
        <p:sp>
          <p:nvSpPr>
            <p:cNvPr name="Freeform 7" id="7"/>
            <p:cNvSpPr/>
            <p:nvPr/>
          </p:nvSpPr>
          <p:spPr>
            <a:xfrm flipH="false" flipV="false" rot="0">
              <a:off x="0" y="0"/>
              <a:ext cx="2308033" cy="1500607"/>
            </a:xfrm>
            <a:custGeom>
              <a:avLst/>
              <a:gdLst/>
              <a:ahLst/>
              <a:cxnLst/>
              <a:rect r="r" b="b" t="t" l="l"/>
              <a:pathLst>
                <a:path h="1500607" w="2308033">
                  <a:moveTo>
                    <a:pt x="0" y="0"/>
                  </a:moveTo>
                  <a:lnTo>
                    <a:pt x="2308033" y="0"/>
                  </a:lnTo>
                  <a:lnTo>
                    <a:pt x="2308033" y="1500607"/>
                  </a:lnTo>
                  <a:lnTo>
                    <a:pt x="0" y="1500607"/>
                  </a:lnTo>
                  <a:close/>
                </a:path>
              </a:pathLst>
            </a:custGeom>
            <a:solidFill>
              <a:srgbClr val="E90909"/>
            </a:solidFill>
          </p:spPr>
        </p:sp>
        <p:sp>
          <p:nvSpPr>
            <p:cNvPr name="TextBox 8" id="8"/>
            <p:cNvSpPr txBox="true"/>
            <p:nvPr/>
          </p:nvSpPr>
          <p:spPr>
            <a:xfrm>
              <a:off x="0" y="-66675"/>
              <a:ext cx="2308033" cy="1567282"/>
            </a:xfrm>
            <a:prstGeom prst="rect">
              <a:avLst/>
            </a:prstGeom>
          </p:spPr>
          <p:txBody>
            <a:bodyPr anchor="ctr" rtlCol="false" tIns="50800" lIns="50800" bIns="50800" rIns="50800"/>
            <a:lstStyle/>
            <a:p>
              <a:pPr algn="just">
                <a:lnSpc>
                  <a:spcPts val="4619"/>
                </a:lnSpc>
              </a:pPr>
              <a:r>
                <a:rPr lang="en-US" sz="3299">
                  <a:solidFill>
                    <a:srgbClr val="FFFFFF"/>
                  </a:solidFill>
                  <a:latin typeface="Canva Sans"/>
                  <a:ea typeface="Canva Sans"/>
                  <a:cs typeface="Canva Sans"/>
                  <a:sym typeface="Canva Sans"/>
                </a:rPr>
                <a:t>a) Small-Scale Entrepreneurship</a:t>
              </a:r>
            </a:p>
            <a:p>
              <a:pPr algn="just" marL="712462" indent="-356231" lvl="1">
                <a:lnSpc>
                  <a:spcPts val="4619"/>
                </a:lnSpc>
                <a:buFont typeface="Arial"/>
                <a:buChar char="•"/>
              </a:pPr>
              <a:r>
                <a:rPr lang="en-US" sz="3299">
                  <a:solidFill>
                    <a:srgbClr val="FFFFFF"/>
                  </a:solidFill>
                  <a:latin typeface="Canva Sans"/>
                  <a:ea typeface="Canva Sans"/>
                  <a:cs typeface="Canva Sans"/>
                  <a:sym typeface="Canva Sans"/>
                </a:rPr>
                <a:t>Definition: Businesses operating on a small scale with limited resources and market reach.</a:t>
              </a:r>
            </a:p>
            <a:p>
              <a:pPr algn="just" marL="712462" indent="-356231" lvl="1">
                <a:lnSpc>
                  <a:spcPts val="4619"/>
                </a:lnSpc>
                <a:buFont typeface="Arial"/>
                <a:buChar char="•"/>
              </a:pPr>
              <a:r>
                <a:rPr lang="en-US" sz="3299">
                  <a:solidFill>
                    <a:srgbClr val="FFFFFF"/>
                  </a:solidFill>
                  <a:latin typeface="Canva Sans"/>
                  <a:ea typeface="Canva Sans"/>
                  <a:cs typeface="Canva Sans"/>
                  <a:sym typeface="Canva Sans"/>
                </a:rPr>
                <a:t>Example: Local grocery stores, tailoring shops.</a:t>
              </a:r>
            </a:p>
            <a:p>
              <a:pPr algn="just" marL="712462" indent="-356231" lvl="1">
                <a:lnSpc>
                  <a:spcPts val="4619"/>
                </a:lnSpc>
                <a:buFont typeface="Arial"/>
                <a:buChar char="•"/>
              </a:pPr>
              <a:r>
                <a:rPr lang="en-US" sz="3299">
                  <a:solidFill>
                    <a:srgbClr val="FFFFFF"/>
                  </a:solidFill>
                  <a:latin typeface="Canva Sans"/>
                  <a:ea typeface="Canva Sans"/>
                  <a:cs typeface="Canva Sans"/>
                  <a:sym typeface="Canva Sans"/>
                </a:rPr>
                <a:t>Focus: Community-based services and sustainability.</a:t>
              </a:r>
            </a:p>
            <a:p>
              <a:pPr algn="just">
                <a:lnSpc>
                  <a:spcPts val="4619"/>
                </a:lnSpc>
                <a:spcBef>
                  <a:spcPct val="0"/>
                </a:spcBef>
              </a:pPr>
            </a:p>
          </p:txBody>
        </p:sp>
      </p:grpSp>
      <p:sp>
        <p:nvSpPr>
          <p:cNvPr name="AutoShape 9" id="9"/>
          <p:cNvSpPr/>
          <p:nvPr/>
        </p:nvSpPr>
        <p:spPr>
          <a:xfrm>
            <a:off x="4400705" y="3325954"/>
            <a:ext cx="0" cy="842217"/>
          </a:xfrm>
          <a:prstGeom prst="line">
            <a:avLst/>
          </a:prstGeom>
          <a:ln cap="flat" w="38100">
            <a:solidFill>
              <a:srgbClr val="000000"/>
            </a:solidFill>
            <a:prstDash val="solid"/>
            <a:headEnd type="none" len="sm" w="sm"/>
            <a:tailEnd type="arrow" len="sm" w="med"/>
          </a:ln>
        </p:spPr>
      </p:sp>
      <p:pic>
        <p:nvPicPr>
          <p:cNvPr name="Picture 10" id="10"/>
          <p:cNvPicPr>
            <a:picLocks noChangeAspect="true"/>
          </p:cNvPicPr>
          <p:nvPr/>
        </p:nvPicPr>
        <p:blipFill>
          <a:blip r:embed="rId4"/>
          <a:srcRect l="0" t="0" r="0" b="0"/>
          <a:stretch>
            <a:fillRect/>
          </a:stretch>
        </p:blipFill>
        <p:spPr>
          <a:xfrm flipH="false" flipV="false" rot="0">
            <a:off x="17044916" y="52273"/>
            <a:ext cx="976427" cy="976427"/>
          </a:xfrm>
          <a:prstGeom prst="rect">
            <a:avLst/>
          </a:prstGeom>
        </p:spPr>
      </p:pic>
      <p:grpSp>
        <p:nvGrpSpPr>
          <p:cNvPr name="Group 11" id="11"/>
          <p:cNvGrpSpPr/>
          <p:nvPr/>
        </p:nvGrpSpPr>
        <p:grpSpPr>
          <a:xfrm rot="0">
            <a:off x="9507830" y="4168171"/>
            <a:ext cx="8763311" cy="5697617"/>
            <a:chOff x="0" y="0"/>
            <a:chExt cx="2308033" cy="1500607"/>
          </a:xfrm>
        </p:grpSpPr>
        <p:sp>
          <p:nvSpPr>
            <p:cNvPr name="Freeform 12" id="12"/>
            <p:cNvSpPr/>
            <p:nvPr/>
          </p:nvSpPr>
          <p:spPr>
            <a:xfrm flipH="false" flipV="false" rot="0">
              <a:off x="0" y="0"/>
              <a:ext cx="2308033" cy="1500607"/>
            </a:xfrm>
            <a:custGeom>
              <a:avLst/>
              <a:gdLst/>
              <a:ahLst/>
              <a:cxnLst/>
              <a:rect r="r" b="b" t="t" l="l"/>
              <a:pathLst>
                <a:path h="1500607" w="2308033">
                  <a:moveTo>
                    <a:pt x="0" y="0"/>
                  </a:moveTo>
                  <a:lnTo>
                    <a:pt x="2308033" y="0"/>
                  </a:lnTo>
                  <a:lnTo>
                    <a:pt x="2308033" y="1500607"/>
                  </a:lnTo>
                  <a:lnTo>
                    <a:pt x="0" y="1500607"/>
                  </a:lnTo>
                  <a:close/>
                </a:path>
              </a:pathLst>
            </a:custGeom>
            <a:solidFill>
              <a:srgbClr val="E90909"/>
            </a:solidFill>
          </p:spPr>
        </p:sp>
        <p:sp>
          <p:nvSpPr>
            <p:cNvPr name="TextBox 13" id="13"/>
            <p:cNvSpPr txBox="true"/>
            <p:nvPr/>
          </p:nvSpPr>
          <p:spPr>
            <a:xfrm>
              <a:off x="0" y="-66675"/>
              <a:ext cx="2308033" cy="1567282"/>
            </a:xfrm>
            <a:prstGeom prst="rect">
              <a:avLst/>
            </a:prstGeom>
          </p:spPr>
          <p:txBody>
            <a:bodyPr anchor="ctr" rtlCol="false" tIns="50800" lIns="50800" bIns="50800" rIns="50800"/>
            <a:lstStyle/>
            <a:p>
              <a:pPr algn="just">
                <a:lnSpc>
                  <a:spcPts val="4759"/>
                </a:lnSpc>
              </a:pPr>
              <a:r>
                <a:rPr lang="en-US" sz="3399">
                  <a:solidFill>
                    <a:srgbClr val="FFFFFF"/>
                  </a:solidFill>
                  <a:latin typeface="Canva Sans"/>
                  <a:ea typeface="Canva Sans"/>
                  <a:cs typeface="Canva Sans"/>
                  <a:sym typeface="Canva Sans"/>
                </a:rPr>
                <a:t>b) Large-Scale Entrepreneurship</a:t>
              </a:r>
            </a:p>
            <a:p>
              <a:pPr algn="just" marL="712462" indent="-356231" lvl="1">
                <a:lnSpc>
                  <a:spcPts val="4619"/>
                </a:lnSpc>
                <a:buFont typeface="Arial"/>
                <a:buChar char="•"/>
              </a:pPr>
              <a:r>
                <a:rPr lang="en-US" sz="3299">
                  <a:solidFill>
                    <a:srgbClr val="FFFFFF"/>
                  </a:solidFill>
                  <a:latin typeface="Canva Sans"/>
                  <a:ea typeface="Canva Sans"/>
                  <a:cs typeface="Canva Sans"/>
                  <a:sym typeface="Canva Sans"/>
                </a:rPr>
                <a:t>Definition: Businesses with significant capital investment, global reach, and large-scale operations.</a:t>
              </a:r>
            </a:p>
            <a:p>
              <a:pPr algn="just" marL="712462" indent="-356231" lvl="1">
                <a:lnSpc>
                  <a:spcPts val="4619"/>
                </a:lnSpc>
                <a:buFont typeface="Arial"/>
                <a:buChar char="•"/>
              </a:pPr>
              <a:r>
                <a:rPr lang="en-US" sz="3299">
                  <a:solidFill>
                    <a:srgbClr val="FFFFFF"/>
                  </a:solidFill>
                  <a:latin typeface="Canva Sans"/>
                  <a:ea typeface="Canva Sans"/>
                  <a:cs typeface="Canva Sans"/>
                  <a:sym typeface="Canva Sans"/>
                </a:rPr>
                <a:t>Example: Amazon, Apple.</a:t>
              </a:r>
            </a:p>
            <a:p>
              <a:pPr algn="just" marL="712462" indent="-356231" lvl="1">
                <a:lnSpc>
                  <a:spcPts val="4619"/>
                </a:lnSpc>
                <a:buFont typeface="Arial"/>
                <a:buChar char="•"/>
              </a:pPr>
              <a:r>
                <a:rPr lang="en-US" sz="3299">
                  <a:solidFill>
                    <a:srgbClr val="FFFFFF"/>
                  </a:solidFill>
                  <a:latin typeface="Canva Sans"/>
                  <a:ea typeface="Canva Sans"/>
                  <a:cs typeface="Canva Sans"/>
                  <a:sym typeface="Canva Sans"/>
                </a:rPr>
                <a:t>Focus: Profit, market dominance, and global impact.</a:t>
              </a:r>
            </a:p>
            <a:p>
              <a:pPr algn="just" marL="712462" indent="-356231" lvl="1">
                <a:lnSpc>
                  <a:spcPts val="4619"/>
                </a:lnSpc>
                <a:buFont typeface="Arial"/>
                <a:buChar char="•"/>
              </a:pPr>
            </a:p>
            <a:p>
              <a:pPr algn="just">
                <a:lnSpc>
                  <a:spcPts val="4619"/>
                </a:lnSpc>
                <a:spcBef>
                  <a:spcPct val="0"/>
                </a:spcBef>
              </a:pPr>
            </a:p>
          </p:txBody>
        </p:sp>
      </p:grpSp>
      <p:sp>
        <p:nvSpPr>
          <p:cNvPr name="AutoShape 14" id="14"/>
          <p:cNvSpPr/>
          <p:nvPr/>
        </p:nvSpPr>
        <p:spPr>
          <a:xfrm>
            <a:off x="14439279" y="3325954"/>
            <a:ext cx="0" cy="842217"/>
          </a:xfrm>
          <a:prstGeom prst="line">
            <a:avLst/>
          </a:prstGeom>
          <a:ln cap="flat" w="38100">
            <a:solidFill>
              <a:srgbClr val="000000"/>
            </a:solidFill>
            <a:prstDash val="solid"/>
            <a:headEnd type="none" len="sm" w="sm"/>
            <a:tailEnd type="arrow" len="sm" w="med"/>
          </a:ln>
        </p:spPr>
      </p:sp>
      <p:pic>
        <p:nvPicPr>
          <p:cNvPr name="Picture 15" id="15"/>
          <p:cNvPicPr>
            <a:picLocks noChangeAspect="true"/>
          </p:cNvPicPr>
          <p:nvPr/>
        </p:nvPicPr>
        <p:blipFill>
          <a:blip r:embed="rId5"/>
          <a:srcRect l="0" t="0" r="0" b="0"/>
          <a:stretch>
            <a:fillRect/>
          </a:stretch>
        </p:blipFill>
        <p:spPr>
          <a:xfrm flipH="false" flipV="false" rot="0">
            <a:off x="15332601" y="83190"/>
            <a:ext cx="1198932" cy="1198932"/>
          </a:xfrm>
          <a:prstGeom prst="rect">
            <a:avLst/>
          </a:prstGeom>
        </p:spPr>
      </p:pic>
      <p:sp>
        <p:nvSpPr>
          <p:cNvPr name="TextBox 16" id="16"/>
          <p:cNvSpPr txBox="true"/>
          <p:nvPr/>
        </p:nvSpPr>
        <p:spPr>
          <a:xfrm rot="0">
            <a:off x="1641381" y="32020"/>
            <a:ext cx="14967138" cy="1498601"/>
          </a:xfrm>
          <a:prstGeom prst="rect">
            <a:avLst/>
          </a:prstGeom>
        </p:spPr>
        <p:txBody>
          <a:bodyPr anchor="t" rtlCol="false" tIns="0" lIns="0" bIns="0" rIns="0">
            <a:spAutoFit/>
          </a:bodyPr>
          <a:lstStyle/>
          <a:p>
            <a:pPr algn="ctr">
              <a:lnSpc>
                <a:spcPts val="11899"/>
              </a:lnSpc>
            </a:pPr>
            <a:r>
              <a:rPr lang="en-US" sz="8499">
                <a:solidFill>
                  <a:srgbClr val="141619"/>
                </a:solidFill>
                <a:latin typeface="Sugo Classic"/>
                <a:ea typeface="Sugo Classic"/>
                <a:cs typeface="Sugo Classic"/>
                <a:sym typeface="Sugo Classic"/>
              </a:rPr>
              <a:t>Based on Business Scale</a:t>
            </a:r>
          </a:p>
        </p:txBody>
      </p:sp>
      <p:sp>
        <p:nvSpPr>
          <p:cNvPr name="TextBox 17" id="17"/>
          <p:cNvSpPr txBox="true"/>
          <p:nvPr/>
        </p:nvSpPr>
        <p:spPr>
          <a:xfrm rot="0">
            <a:off x="2239522" y="1741845"/>
            <a:ext cx="13692544" cy="481331"/>
          </a:xfrm>
          <a:prstGeom prst="rect">
            <a:avLst/>
          </a:prstGeom>
        </p:spPr>
        <p:txBody>
          <a:bodyPr anchor="t" rtlCol="false" tIns="0" lIns="0" bIns="0" rIns="0">
            <a:spAutoFit/>
          </a:bodyPr>
          <a:lstStyle/>
          <a:p>
            <a:pPr algn="ctr">
              <a:lnSpc>
                <a:spcPts val="3919"/>
              </a:lnSpc>
              <a:spcBef>
                <a:spcPct val="0"/>
              </a:spcBef>
            </a:pPr>
            <a:r>
              <a:rPr lang="en-US" sz="2799" u="sng">
                <a:solidFill>
                  <a:srgbClr val="141619"/>
                </a:solidFill>
                <a:latin typeface="Canva Sans"/>
                <a:ea typeface="Canva Sans"/>
                <a:cs typeface="Canva Sans"/>
                <a:sym typeface="Canva Sans"/>
              </a:rPr>
              <a:t>This classification is based on the size and scope of the entrepreneurial venture.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47051" y="-780760"/>
            <a:ext cx="1701877" cy="4125764"/>
          </a:xfrm>
          <a:custGeom>
            <a:avLst/>
            <a:gdLst/>
            <a:ahLst/>
            <a:cxnLst/>
            <a:rect r="r" b="b" t="t" l="l"/>
            <a:pathLst>
              <a:path h="4125764" w="1701877">
                <a:moveTo>
                  <a:pt x="0" y="0"/>
                </a:moveTo>
                <a:lnTo>
                  <a:pt x="1701877" y="0"/>
                </a:lnTo>
                <a:lnTo>
                  <a:pt x="1701877" y="4125764"/>
                </a:lnTo>
                <a:lnTo>
                  <a:pt x="0" y="4125764"/>
                </a:lnTo>
                <a:lnTo>
                  <a:pt x="0" y="0"/>
                </a:lnTo>
                <a:close/>
              </a:path>
            </a:pathLst>
          </a:custGeom>
          <a:blipFill>
            <a:blip r:embed="rId3"/>
            <a:stretch>
              <a:fillRect l="0" t="0" r="0" b="0"/>
            </a:stretch>
          </a:blipFill>
        </p:spPr>
      </p:sp>
      <p:sp>
        <p:nvSpPr>
          <p:cNvPr name="AutoShape 4" id="4"/>
          <p:cNvSpPr/>
          <p:nvPr/>
        </p:nvSpPr>
        <p:spPr>
          <a:xfrm>
            <a:off x="9092020" y="2223176"/>
            <a:ext cx="32930" cy="1121828"/>
          </a:xfrm>
          <a:prstGeom prst="line">
            <a:avLst/>
          </a:prstGeom>
          <a:ln cap="flat" w="38100">
            <a:solidFill>
              <a:srgbClr val="000000"/>
            </a:solidFill>
            <a:prstDash val="solid"/>
            <a:headEnd type="none" len="sm" w="sm"/>
            <a:tailEnd type="arrow" len="sm" w="med"/>
          </a:ln>
        </p:spPr>
      </p:sp>
      <p:sp>
        <p:nvSpPr>
          <p:cNvPr name="AutoShape 5" id="5"/>
          <p:cNvSpPr/>
          <p:nvPr/>
        </p:nvSpPr>
        <p:spPr>
          <a:xfrm>
            <a:off x="2148928" y="3345004"/>
            <a:ext cx="13183672" cy="0"/>
          </a:xfrm>
          <a:prstGeom prst="line">
            <a:avLst/>
          </a:prstGeom>
          <a:ln cap="flat" w="38100">
            <a:solidFill>
              <a:srgbClr val="000000"/>
            </a:solidFill>
            <a:prstDash val="solid"/>
            <a:headEnd type="none" len="sm" w="sm"/>
            <a:tailEnd type="none" len="sm" w="sm"/>
          </a:ln>
        </p:spPr>
      </p:sp>
      <p:sp>
        <p:nvSpPr>
          <p:cNvPr name="AutoShape 6" id="6"/>
          <p:cNvSpPr/>
          <p:nvPr/>
        </p:nvSpPr>
        <p:spPr>
          <a:xfrm>
            <a:off x="2167978" y="3345004"/>
            <a:ext cx="0" cy="842217"/>
          </a:xfrm>
          <a:prstGeom prst="line">
            <a:avLst/>
          </a:prstGeom>
          <a:ln cap="flat" w="38100">
            <a:solidFill>
              <a:srgbClr val="000000"/>
            </a:solidFill>
            <a:prstDash val="solid"/>
            <a:headEnd type="none" len="sm" w="sm"/>
            <a:tailEnd type="arrow" len="sm" w="med"/>
          </a:ln>
        </p:spPr>
      </p:sp>
      <p:pic>
        <p:nvPicPr>
          <p:cNvPr name="Picture 7" id="7"/>
          <p:cNvPicPr>
            <a:picLocks noChangeAspect="true"/>
          </p:cNvPicPr>
          <p:nvPr/>
        </p:nvPicPr>
        <p:blipFill>
          <a:blip r:embed="rId4"/>
          <a:srcRect l="0" t="0" r="0" b="0"/>
          <a:stretch>
            <a:fillRect/>
          </a:stretch>
        </p:blipFill>
        <p:spPr>
          <a:xfrm flipH="false" flipV="false" rot="0">
            <a:off x="17044916" y="52273"/>
            <a:ext cx="976427" cy="976427"/>
          </a:xfrm>
          <a:prstGeom prst="rect">
            <a:avLst/>
          </a:prstGeom>
        </p:spPr>
      </p:pic>
      <p:sp>
        <p:nvSpPr>
          <p:cNvPr name="AutoShape 8" id="8"/>
          <p:cNvSpPr/>
          <p:nvPr/>
        </p:nvSpPr>
        <p:spPr>
          <a:xfrm>
            <a:off x="9124950" y="3345004"/>
            <a:ext cx="0" cy="842217"/>
          </a:xfrm>
          <a:prstGeom prst="line">
            <a:avLst/>
          </a:prstGeom>
          <a:ln cap="flat" w="38100">
            <a:solidFill>
              <a:srgbClr val="000000"/>
            </a:solidFill>
            <a:prstDash val="solid"/>
            <a:headEnd type="none" len="sm" w="sm"/>
            <a:tailEnd type="arrow" len="sm" w="med"/>
          </a:ln>
        </p:spPr>
      </p:sp>
      <p:pic>
        <p:nvPicPr>
          <p:cNvPr name="Picture 9" id="9"/>
          <p:cNvPicPr>
            <a:picLocks noChangeAspect="true"/>
          </p:cNvPicPr>
          <p:nvPr/>
        </p:nvPicPr>
        <p:blipFill>
          <a:blip r:embed="rId5"/>
          <a:srcRect l="0" t="0" r="0" b="0"/>
          <a:stretch>
            <a:fillRect/>
          </a:stretch>
        </p:blipFill>
        <p:spPr>
          <a:xfrm flipH="false" flipV="false" rot="0">
            <a:off x="15332601" y="83190"/>
            <a:ext cx="1198932" cy="1198932"/>
          </a:xfrm>
          <a:prstGeom prst="rect">
            <a:avLst/>
          </a:prstGeom>
        </p:spPr>
      </p:pic>
      <p:sp>
        <p:nvSpPr>
          <p:cNvPr name="AutoShape 10" id="10"/>
          <p:cNvSpPr/>
          <p:nvPr/>
        </p:nvSpPr>
        <p:spPr>
          <a:xfrm>
            <a:off x="15313551" y="3345004"/>
            <a:ext cx="0" cy="842217"/>
          </a:xfrm>
          <a:prstGeom prst="line">
            <a:avLst/>
          </a:prstGeom>
          <a:ln cap="flat" w="38100">
            <a:solidFill>
              <a:srgbClr val="000000"/>
            </a:solidFill>
            <a:prstDash val="solid"/>
            <a:headEnd type="none" len="sm" w="sm"/>
            <a:tailEnd type="arrow" len="sm" w="med"/>
          </a:ln>
        </p:spPr>
      </p:sp>
      <p:grpSp>
        <p:nvGrpSpPr>
          <p:cNvPr name="Group 11" id="11"/>
          <p:cNvGrpSpPr/>
          <p:nvPr/>
        </p:nvGrpSpPr>
        <p:grpSpPr>
          <a:xfrm rot="0">
            <a:off x="0" y="4187221"/>
            <a:ext cx="5493237" cy="5846686"/>
            <a:chOff x="0" y="0"/>
            <a:chExt cx="1446779" cy="1539868"/>
          </a:xfrm>
        </p:grpSpPr>
        <p:sp>
          <p:nvSpPr>
            <p:cNvPr name="Freeform 12" id="12"/>
            <p:cNvSpPr/>
            <p:nvPr/>
          </p:nvSpPr>
          <p:spPr>
            <a:xfrm flipH="false" flipV="false" rot="0">
              <a:off x="0" y="0"/>
              <a:ext cx="1446779" cy="1539868"/>
            </a:xfrm>
            <a:custGeom>
              <a:avLst/>
              <a:gdLst/>
              <a:ahLst/>
              <a:cxnLst/>
              <a:rect r="r" b="b" t="t" l="l"/>
              <a:pathLst>
                <a:path h="1539868" w="1446779">
                  <a:moveTo>
                    <a:pt x="71877" y="0"/>
                  </a:moveTo>
                  <a:lnTo>
                    <a:pt x="1374901" y="0"/>
                  </a:lnTo>
                  <a:cubicBezTo>
                    <a:pt x="1393964" y="0"/>
                    <a:pt x="1412247" y="7573"/>
                    <a:pt x="1425726" y="21052"/>
                  </a:cubicBezTo>
                  <a:cubicBezTo>
                    <a:pt x="1439206" y="34532"/>
                    <a:pt x="1446779" y="52814"/>
                    <a:pt x="1446779" y="71877"/>
                  </a:cubicBezTo>
                  <a:lnTo>
                    <a:pt x="1446779" y="1467991"/>
                  </a:lnTo>
                  <a:cubicBezTo>
                    <a:pt x="1446779" y="1487054"/>
                    <a:pt x="1439206" y="1505336"/>
                    <a:pt x="1425726" y="1518816"/>
                  </a:cubicBezTo>
                  <a:cubicBezTo>
                    <a:pt x="1412247" y="1532295"/>
                    <a:pt x="1393964" y="1539868"/>
                    <a:pt x="1374901" y="1539868"/>
                  </a:cubicBezTo>
                  <a:lnTo>
                    <a:pt x="71877" y="1539868"/>
                  </a:lnTo>
                  <a:cubicBezTo>
                    <a:pt x="52814" y="1539868"/>
                    <a:pt x="34532" y="1532295"/>
                    <a:pt x="21052" y="1518816"/>
                  </a:cubicBezTo>
                  <a:cubicBezTo>
                    <a:pt x="7573" y="1505336"/>
                    <a:pt x="0" y="1487054"/>
                    <a:pt x="0" y="1467991"/>
                  </a:cubicBezTo>
                  <a:lnTo>
                    <a:pt x="0" y="71877"/>
                  </a:lnTo>
                  <a:cubicBezTo>
                    <a:pt x="0" y="52814"/>
                    <a:pt x="7573" y="34532"/>
                    <a:pt x="21052" y="21052"/>
                  </a:cubicBezTo>
                  <a:cubicBezTo>
                    <a:pt x="34532" y="7573"/>
                    <a:pt x="52814" y="0"/>
                    <a:pt x="71877" y="0"/>
                  </a:cubicBezTo>
                  <a:close/>
                </a:path>
              </a:pathLst>
            </a:custGeom>
            <a:solidFill>
              <a:srgbClr val="E90909"/>
            </a:solidFill>
          </p:spPr>
        </p:sp>
        <p:sp>
          <p:nvSpPr>
            <p:cNvPr name="TextBox 13" id="13"/>
            <p:cNvSpPr txBox="true"/>
            <p:nvPr/>
          </p:nvSpPr>
          <p:spPr>
            <a:xfrm>
              <a:off x="0" y="-57150"/>
              <a:ext cx="1446779" cy="1597018"/>
            </a:xfrm>
            <a:prstGeom prst="rect">
              <a:avLst/>
            </a:prstGeom>
          </p:spPr>
          <p:txBody>
            <a:bodyPr anchor="ctr" rtlCol="false" tIns="50800" lIns="50800" bIns="50800" rIns="50800"/>
            <a:lstStyle/>
            <a:p>
              <a:pPr algn="just">
                <a:lnSpc>
                  <a:spcPts val="3779"/>
                </a:lnSpc>
              </a:pPr>
              <a:r>
                <a:rPr lang="en-US" sz="2699">
                  <a:solidFill>
                    <a:srgbClr val="FFFFFF"/>
                  </a:solidFill>
                  <a:latin typeface="Canva Sans"/>
                  <a:ea typeface="Canva Sans"/>
                  <a:cs typeface="Canva Sans"/>
                  <a:sym typeface="Canva Sans"/>
                </a:rPr>
                <a:t>a) Private Entrepreneurship</a:t>
              </a:r>
            </a:p>
            <a:p>
              <a:pPr algn="just" marL="582925" indent="-291463" lvl="1">
                <a:lnSpc>
                  <a:spcPts val="3779"/>
                </a:lnSpc>
                <a:buFont typeface="Arial"/>
                <a:buChar char="•"/>
              </a:pPr>
              <a:r>
                <a:rPr lang="en-US" sz="2699">
                  <a:solidFill>
                    <a:srgbClr val="FFFFFF"/>
                  </a:solidFill>
                  <a:latin typeface="Canva Sans"/>
                  <a:ea typeface="Canva Sans"/>
                  <a:cs typeface="Canva Sans"/>
                  <a:sym typeface="Canva Sans"/>
                </a:rPr>
                <a:t>Definition: Business ventures owned and managed by individuals or private groups for profit.</a:t>
              </a:r>
            </a:p>
            <a:p>
              <a:pPr algn="just" marL="582925" indent="-291463" lvl="1">
                <a:lnSpc>
                  <a:spcPts val="3779"/>
                </a:lnSpc>
                <a:buFont typeface="Arial"/>
                <a:buChar char="•"/>
              </a:pPr>
              <a:r>
                <a:rPr lang="en-US" sz="2699">
                  <a:solidFill>
                    <a:srgbClr val="FFFFFF"/>
                  </a:solidFill>
                  <a:latin typeface="Canva Sans"/>
                  <a:ea typeface="Canva Sans"/>
                  <a:cs typeface="Canva Sans"/>
                  <a:sym typeface="Canva Sans"/>
                </a:rPr>
                <a:t>Example: Reliance Industries, Tata Group.</a:t>
              </a:r>
            </a:p>
            <a:p>
              <a:pPr algn="just" marL="582925" indent="-291463" lvl="1">
                <a:lnSpc>
                  <a:spcPts val="3779"/>
                </a:lnSpc>
                <a:buFont typeface="Arial"/>
                <a:buChar char="•"/>
              </a:pPr>
              <a:r>
                <a:rPr lang="en-US" sz="2699">
                  <a:solidFill>
                    <a:srgbClr val="FFFFFF"/>
                  </a:solidFill>
                  <a:latin typeface="Canva Sans"/>
                  <a:ea typeface="Canva Sans"/>
                  <a:cs typeface="Canva Sans"/>
                  <a:sym typeface="Canva Sans"/>
                </a:rPr>
                <a:t>Focus: Profit maximization and wealth creation.</a:t>
              </a:r>
            </a:p>
            <a:p>
              <a:pPr algn="just" marL="582925" indent="-291463" lvl="1">
                <a:lnSpc>
                  <a:spcPts val="3779"/>
                </a:lnSpc>
                <a:buFont typeface="Arial"/>
                <a:buChar char="•"/>
              </a:pPr>
            </a:p>
            <a:p>
              <a:pPr algn="just">
                <a:lnSpc>
                  <a:spcPts val="3779"/>
                </a:lnSpc>
              </a:pPr>
            </a:p>
          </p:txBody>
        </p:sp>
      </p:grpSp>
      <p:sp>
        <p:nvSpPr>
          <p:cNvPr name="TextBox 14" id="14"/>
          <p:cNvSpPr txBox="true"/>
          <p:nvPr/>
        </p:nvSpPr>
        <p:spPr>
          <a:xfrm rot="0">
            <a:off x="1641381" y="32020"/>
            <a:ext cx="14967138" cy="1498601"/>
          </a:xfrm>
          <a:prstGeom prst="rect">
            <a:avLst/>
          </a:prstGeom>
        </p:spPr>
        <p:txBody>
          <a:bodyPr anchor="t" rtlCol="false" tIns="0" lIns="0" bIns="0" rIns="0">
            <a:spAutoFit/>
          </a:bodyPr>
          <a:lstStyle/>
          <a:p>
            <a:pPr algn="ctr">
              <a:lnSpc>
                <a:spcPts val="11899"/>
              </a:lnSpc>
            </a:pPr>
            <a:r>
              <a:rPr lang="en-US" sz="8499">
                <a:solidFill>
                  <a:srgbClr val="141619"/>
                </a:solidFill>
                <a:latin typeface="Sugo Classic"/>
                <a:ea typeface="Sugo Classic"/>
                <a:cs typeface="Sugo Classic"/>
                <a:sym typeface="Sugo Classic"/>
              </a:rPr>
              <a:t> Based on Ownership</a:t>
            </a:r>
          </a:p>
        </p:txBody>
      </p:sp>
      <p:sp>
        <p:nvSpPr>
          <p:cNvPr name="TextBox 15" id="15"/>
          <p:cNvSpPr txBox="true"/>
          <p:nvPr/>
        </p:nvSpPr>
        <p:spPr>
          <a:xfrm rot="0">
            <a:off x="814106" y="1741845"/>
            <a:ext cx="16543377" cy="481331"/>
          </a:xfrm>
          <a:prstGeom prst="rect">
            <a:avLst/>
          </a:prstGeom>
        </p:spPr>
        <p:txBody>
          <a:bodyPr anchor="t" rtlCol="false" tIns="0" lIns="0" bIns="0" rIns="0">
            <a:spAutoFit/>
          </a:bodyPr>
          <a:lstStyle/>
          <a:p>
            <a:pPr algn="ctr">
              <a:lnSpc>
                <a:spcPts val="3919"/>
              </a:lnSpc>
              <a:spcBef>
                <a:spcPct val="0"/>
              </a:spcBef>
            </a:pPr>
            <a:r>
              <a:rPr lang="en-US" sz="2799" u="sng">
                <a:solidFill>
                  <a:srgbClr val="141619"/>
                </a:solidFill>
                <a:latin typeface="Canva Sans"/>
                <a:ea typeface="Canva Sans"/>
                <a:cs typeface="Canva Sans"/>
                <a:sym typeface="Canva Sans"/>
              </a:rPr>
              <a:t>Ownership-based entrepreneurship categorizes ventures based on who owns and controls them.</a:t>
            </a:r>
          </a:p>
        </p:txBody>
      </p:sp>
      <p:grpSp>
        <p:nvGrpSpPr>
          <p:cNvPr name="Group 16" id="16"/>
          <p:cNvGrpSpPr/>
          <p:nvPr/>
        </p:nvGrpSpPr>
        <p:grpSpPr>
          <a:xfrm rot="0">
            <a:off x="6244809" y="4187221"/>
            <a:ext cx="5877016" cy="5846686"/>
            <a:chOff x="0" y="0"/>
            <a:chExt cx="1547856" cy="1539868"/>
          </a:xfrm>
        </p:grpSpPr>
        <p:sp>
          <p:nvSpPr>
            <p:cNvPr name="Freeform 17" id="17"/>
            <p:cNvSpPr/>
            <p:nvPr/>
          </p:nvSpPr>
          <p:spPr>
            <a:xfrm flipH="false" flipV="false" rot="0">
              <a:off x="0" y="0"/>
              <a:ext cx="1547856" cy="1539868"/>
            </a:xfrm>
            <a:custGeom>
              <a:avLst/>
              <a:gdLst/>
              <a:ahLst/>
              <a:cxnLst/>
              <a:rect r="r" b="b" t="t" l="l"/>
              <a:pathLst>
                <a:path h="1539868" w="1547856">
                  <a:moveTo>
                    <a:pt x="67183" y="0"/>
                  </a:moveTo>
                  <a:lnTo>
                    <a:pt x="1480673" y="0"/>
                  </a:lnTo>
                  <a:cubicBezTo>
                    <a:pt x="1517777" y="0"/>
                    <a:pt x="1547856" y="30079"/>
                    <a:pt x="1547856" y="67183"/>
                  </a:cubicBezTo>
                  <a:lnTo>
                    <a:pt x="1547856" y="1472685"/>
                  </a:lnTo>
                  <a:cubicBezTo>
                    <a:pt x="1547856" y="1509789"/>
                    <a:pt x="1517777" y="1539868"/>
                    <a:pt x="1480673" y="1539868"/>
                  </a:cubicBezTo>
                  <a:lnTo>
                    <a:pt x="67183" y="1539868"/>
                  </a:lnTo>
                  <a:cubicBezTo>
                    <a:pt x="30079" y="1539868"/>
                    <a:pt x="0" y="1509789"/>
                    <a:pt x="0" y="1472685"/>
                  </a:cubicBezTo>
                  <a:lnTo>
                    <a:pt x="0" y="67183"/>
                  </a:lnTo>
                  <a:cubicBezTo>
                    <a:pt x="0" y="30079"/>
                    <a:pt x="30079" y="0"/>
                    <a:pt x="67183" y="0"/>
                  </a:cubicBezTo>
                  <a:close/>
                </a:path>
              </a:pathLst>
            </a:custGeom>
            <a:solidFill>
              <a:srgbClr val="E90909"/>
            </a:solidFill>
          </p:spPr>
        </p:sp>
        <p:sp>
          <p:nvSpPr>
            <p:cNvPr name="TextBox 18" id="18"/>
            <p:cNvSpPr txBox="true"/>
            <p:nvPr/>
          </p:nvSpPr>
          <p:spPr>
            <a:xfrm>
              <a:off x="0" y="-57150"/>
              <a:ext cx="1547856" cy="1597018"/>
            </a:xfrm>
            <a:prstGeom prst="rect">
              <a:avLst/>
            </a:prstGeom>
          </p:spPr>
          <p:txBody>
            <a:bodyPr anchor="ctr" rtlCol="false" tIns="50800" lIns="50800" bIns="50800" rIns="50800"/>
            <a:lstStyle/>
            <a:p>
              <a:pPr algn="just">
                <a:lnSpc>
                  <a:spcPts val="3779"/>
                </a:lnSpc>
              </a:pPr>
              <a:r>
                <a:rPr lang="en-US" sz="2699">
                  <a:solidFill>
                    <a:srgbClr val="FFFFFF"/>
                  </a:solidFill>
                  <a:latin typeface="Canva Sans"/>
                  <a:ea typeface="Canva Sans"/>
                  <a:cs typeface="Canva Sans"/>
                  <a:sym typeface="Canva Sans"/>
                </a:rPr>
                <a:t>b) Public Entrepreneurship</a:t>
              </a:r>
            </a:p>
            <a:p>
              <a:pPr algn="just" marL="582925" indent="-291463" lvl="1">
                <a:lnSpc>
                  <a:spcPts val="3779"/>
                </a:lnSpc>
                <a:buFont typeface="Arial"/>
                <a:buChar char="•"/>
              </a:pPr>
              <a:r>
                <a:rPr lang="en-US" sz="2699">
                  <a:solidFill>
                    <a:srgbClr val="FFFFFF"/>
                  </a:solidFill>
                  <a:latin typeface="Canva Sans"/>
                  <a:ea typeface="Canva Sans"/>
                  <a:cs typeface="Canva Sans"/>
                  <a:sym typeface="Canva Sans"/>
                </a:rPr>
                <a:t>Definition: Government-owned ventures aiming to serve the public while generating revenue.</a:t>
              </a:r>
            </a:p>
            <a:p>
              <a:pPr algn="just" marL="582925" indent="-291463" lvl="1">
                <a:lnSpc>
                  <a:spcPts val="3779"/>
                </a:lnSpc>
                <a:buFont typeface="Arial"/>
                <a:buChar char="•"/>
              </a:pPr>
              <a:r>
                <a:rPr lang="en-US" sz="2699">
                  <a:solidFill>
                    <a:srgbClr val="FFFFFF"/>
                  </a:solidFill>
                  <a:latin typeface="Canva Sans"/>
                  <a:ea typeface="Canva Sans"/>
                  <a:cs typeface="Canva Sans"/>
                  <a:sym typeface="Canva Sans"/>
                </a:rPr>
                <a:t>Example: Indian Railways, Bharat Petroleum.</a:t>
              </a:r>
            </a:p>
            <a:p>
              <a:pPr algn="just" marL="582925" indent="-291463" lvl="1">
                <a:lnSpc>
                  <a:spcPts val="3779"/>
                </a:lnSpc>
                <a:buFont typeface="Arial"/>
                <a:buChar char="•"/>
              </a:pPr>
              <a:r>
                <a:rPr lang="en-US" sz="2699">
                  <a:solidFill>
                    <a:srgbClr val="FFFFFF"/>
                  </a:solidFill>
                  <a:latin typeface="Canva Sans"/>
                  <a:ea typeface="Canva Sans"/>
                  <a:cs typeface="Canva Sans"/>
                  <a:sym typeface="Canva Sans"/>
                </a:rPr>
                <a:t>Focus: Public welfare and economic stability.</a:t>
              </a:r>
            </a:p>
            <a:p>
              <a:pPr algn="just">
                <a:lnSpc>
                  <a:spcPts val="3779"/>
                </a:lnSpc>
              </a:pPr>
            </a:p>
            <a:p>
              <a:pPr algn="just">
                <a:lnSpc>
                  <a:spcPts val="3779"/>
                </a:lnSpc>
              </a:pPr>
            </a:p>
          </p:txBody>
        </p:sp>
      </p:grpSp>
      <p:grpSp>
        <p:nvGrpSpPr>
          <p:cNvPr name="Group 19" id="19"/>
          <p:cNvGrpSpPr/>
          <p:nvPr/>
        </p:nvGrpSpPr>
        <p:grpSpPr>
          <a:xfrm rot="0">
            <a:off x="12596286" y="4187221"/>
            <a:ext cx="5691714" cy="5846686"/>
            <a:chOff x="0" y="0"/>
            <a:chExt cx="1499052" cy="1539868"/>
          </a:xfrm>
        </p:grpSpPr>
        <p:sp>
          <p:nvSpPr>
            <p:cNvPr name="Freeform 20" id="20"/>
            <p:cNvSpPr/>
            <p:nvPr/>
          </p:nvSpPr>
          <p:spPr>
            <a:xfrm flipH="false" flipV="false" rot="0">
              <a:off x="0" y="0"/>
              <a:ext cx="1499052" cy="1539868"/>
            </a:xfrm>
            <a:custGeom>
              <a:avLst/>
              <a:gdLst/>
              <a:ahLst/>
              <a:cxnLst/>
              <a:rect r="r" b="b" t="t" l="l"/>
              <a:pathLst>
                <a:path h="1539868" w="1499052">
                  <a:moveTo>
                    <a:pt x="69371" y="0"/>
                  </a:moveTo>
                  <a:lnTo>
                    <a:pt x="1429682" y="0"/>
                  </a:lnTo>
                  <a:cubicBezTo>
                    <a:pt x="1467994" y="0"/>
                    <a:pt x="1499052" y="31058"/>
                    <a:pt x="1499052" y="69371"/>
                  </a:cubicBezTo>
                  <a:lnTo>
                    <a:pt x="1499052" y="1470497"/>
                  </a:lnTo>
                  <a:cubicBezTo>
                    <a:pt x="1499052" y="1488896"/>
                    <a:pt x="1491744" y="1506540"/>
                    <a:pt x="1478734" y="1519550"/>
                  </a:cubicBezTo>
                  <a:cubicBezTo>
                    <a:pt x="1465725" y="1532559"/>
                    <a:pt x="1448080" y="1539868"/>
                    <a:pt x="1429682" y="1539868"/>
                  </a:cubicBezTo>
                  <a:lnTo>
                    <a:pt x="69371" y="1539868"/>
                  </a:lnTo>
                  <a:cubicBezTo>
                    <a:pt x="50972" y="1539868"/>
                    <a:pt x="33328" y="1532559"/>
                    <a:pt x="20318" y="1519550"/>
                  </a:cubicBezTo>
                  <a:cubicBezTo>
                    <a:pt x="7309" y="1506540"/>
                    <a:pt x="0" y="1488896"/>
                    <a:pt x="0" y="1470497"/>
                  </a:cubicBezTo>
                  <a:lnTo>
                    <a:pt x="0" y="69371"/>
                  </a:lnTo>
                  <a:cubicBezTo>
                    <a:pt x="0" y="50972"/>
                    <a:pt x="7309" y="33328"/>
                    <a:pt x="20318" y="20318"/>
                  </a:cubicBezTo>
                  <a:cubicBezTo>
                    <a:pt x="33328" y="7309"/>
                    <a:pt x="50972" y="0"/>
                    <a:pt x="69371" y="0"/>
                  </a:cubicBezTo>
                  <a:close/>
                </a:path>
              </a:pathLst>
            </a:custGeom>
            <a:solidFill>
              <a:srgbClr val="E90909"/>
            </a:solidFill>
          </p:spPr>
        </p:sp>
        <p:sp>
          <p:nvSpPr>
            <p:cNvPr name="TextBox 21" id="21"/>
            <p:cNvSpPr txBox="true"/>
            <p:nvPr/>
          </p:nvSpPr>
          <p:spPr>
            <a:xfrm>
              <a:off x="0" y="-57150"/>
              <a:ext cx="1499052" cy="1597018"/>
            </a:xfrm>
            <a:prstGeom prst="rect">
              <a:avLst/>
            </a:prstGeom>
          </p:spPr>
          <p:txBody>
            <a:bodyPr anchor="ctr" rtlCol="false" tIns="50800" lIns="50800" bIns="50800" rIns="50800"/>
            <a:lstStyle/>
            <a:p>
              <a:pPr algn="just">
                <a:lnSpc>
                  <a:spcPts val="3779"/>
                </a:lnSpc>
              </a:pPr>
              <a:r>
                <a:rPr lang="en-US" sz="2699">
                  <a:solidFill>
                    <a:srgbClr val="FFFFFF"/>
                  </a:solidFill>
                  <a:latin typeface="Canva Sans"/>
                  <a:ea typeface="Canva Sans"/>
                  <a:cs typeface="Canva Sans"/>
                  <a:sym typeface="Canva Sans"/>
                </a:rPr>
                <a:t>c) Joint Entrepreneurship</a:t>
              </a:r>
            </a:p>
            <a:p>
              <a:pPr algn="just" marL="582925" indent="-291463" lvl="1">
                <a:lnSpc>
                  <a:spcPts val="3779"/>
                </a:lnSpc>
                <a:buFont typeface="Arial"/>
                <a:buChar char="•"/>
              </a:pPr>
              <a:r>
                <a:rPr lang="en-US" sz="2699">
                  <a:solidFill>
                    <a:srgbClr val="FFFFFF"/>
                  </a:solidFill>
                  <a:latin typeface="Canva Sans"/>
                  <a:ea typeface="Canva Sans"/>
                  <a:cs typeface="Canva Sans"/>
                  <a:sym typeface="Canva Sans"/>
                </a:rPr>
                <a:t>Definition: Partnerships between private entities and government for mutual benefits.</a:t>
              </a:r>
            </a:p>
            <a:p>
              <a:pPr algn="just" marL="582925" indent="-291463" lvl="1">
                <a:lnSpc>
                  <a:spcPts val="3779"/>
                </a:lnSpc>
                <a:buFont typeface="Arial"/>
                <a:buChar char="•"/>
              </a:pPr>
              <a:r>
                <a:rPr lang="en-US" sz="2699">
                  <a:solidFill>
                    <a:srgbClr val="FFFFFF"/>
                  </a:solidFill>
                  <a:latin typeface="Canva Sans"/>
                  <a:ea typeface="Canva Sans"/>
                  <a:cs typeface="Canva Sans"/>
                  <a:sym typeface="Canva Sans"/>
                </a:rPr>
                <a:t>Example: Public-Private Partnerships (PPPs) like Delhi Metro Rail Corporation.</a:t>
              </a:r>
            </a:p>
            <a:p>
              <a:pPr algn="just" marL="582925" indent="-291463" lvl="1">
                <a:lnSpc>
                  <a:spcPts val="3779"/>
                </a:lnSpc>
                <a:buFont typeface="Arial"/>
                <a:buChar char="•"/>
              </a:pPr>
              <a:r>
                <a:rPr lang="en-US" sz="2699">
                  <a:solidFill>
                    <a:srgbClr val="FFFFFF"/>
                  </a:solidFill>
                  <a:latin typeface="Canva Sans"/>
                  <a:ea typeface="Canva Sans"/>
                  <a:cs typeface="Canva Sans"/>
                  <a:sym typeface="Canva Sans"/>
                </a:rPr>
                <a:t>Focus: Combining public welfare with private sector efficiency.</a:t>
              </a:r>
            </a:p>
            <a:p>
              <a:pPr algn="just">
                <a:lnSpc>
                  <a:spcPts val="3779"/>
                </a:lnSpc>
              </a:pP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47051" y="-780760"/>
            <a:ext cx="1701877" cy="4125764"/>
          </a:xfrm>
          <a:custGeom>
            <a:avLst/>
            <a:gdLst/>
            <a:ahLst/>
            <a:cxnLst/>
            <a:rect r="r" b="b" t="t" l="l"/>
            <a:pathLst>
              <a:path h="4125764" w="1701877">
                <a:moveTo>
                  <a:pt x="0" y="0"/>
                </a:moveTo>
                <a:lnTo>
                  <a:pt x="1701877" y="0"/>
                </a:lnTo>
                <a:lnTo>
                  <a:pt x="1701877" y="4125764"/>
                </a:lnTo>
                <a:lnTo>
                  <a:pt x="0" y="4125764"/>
                </a:lnTo>
                <a:lnTo>
                  <a:pt x="0" y="0"/>
                </a:lnTo>
                <a:close/>
              </a:path>
            </a:pathLst>
          </a:custGeom>
          <a:blipFill>
            <a:blip r:embed="rId3"/>
            <a:stretch>
              <a:fillRect l="0" t="0" r="0" b="0"/>
            </a:stretch>
          </a:blipFill>
        </p:spPr>
      </p:sp>
      <p:sp>
        <p:nvSpPr>
          <p:cNvPr name="AutoShape 4" id="4"/>
          <p:cNvSpPr/>
          <p:nvPr/>
        </p:nvSpPr>
        <p:spPr>
          <a:xfrm>
            <a:off x="9102366" y="2718476"/>
            <a:ext cx="22584" cy="626528"/>
          </a:xfrm>
          <a:prstGeom prst="line">
            <a:avLst/>
          </a:prstGeom>
          <a:ln cap="flat" w="38100">
            <a:solidFill>
              <a:srgbClr val="000000"/>
            </a:solidFill>
            <a:prstDash val="solid"/>
            <a:headEnd type="none" len="sm" w="sm"/>
            <a:tailEnd type="arrow" len="sm" w="med"/>
          </a:ln>
        </p:spPr>
      </p:sp>
      <p:sp>
        <p:nvSpPr>
          <p:cNvPr name="AutoShape 5" id="5"/>
          <p:cNvSpPr/>
          <p:nvPr/>
        </p:nvSpPr>
        <p:spPr>
          <a:xfrm>
            <a:off x="2148928" y="3345004"/>
            <a:ext cx="13183672" cy="0"/>
          </a:xfrm>
          <a:prstGeom prst="line">
            <a:avLst/>
          </a:prstGeom>
          <a:ln cap="flat" w="38100">
            <a:solidFill>
              <a:srgbClr val="000000"/>
            </a:solidFill>
            <a:prstDash val="solid"/>
            <a:headEnd type="none" len="sm" w="sm"/>
            <a:tailEnd type="none" len="sm" w="sm"/>
          </a:ln>
        </p:spPr>
      </p:sp>
      <p:sp>
        <p:nvSpPr>
          <p:cNvPr name="AutoShape 6" id="6"/>
          <p:cNvSpPr/>
          <p:nvPr/>
        </p:nvSpPr>
        <p:spPr>
          <a:xfrm>
            <a:off x="2167978" y="3345004"/>
            <a:ext cx="0" cy="842217"/>
          </a:xfrm>
          <a:prstGeom prst="line">
            <a:avLst/>
          </a:prstGeom>
          <a:ln cap="flat" w="38100">
            <a:solidFill>
              <a:srgbClr val="000000"/>
            </a:solidFill>
            <a:prstDash val="solid"/>
            <a:headEnd type="none" len="sm" w="sm"/>
            <a:tailEnd type="arrow" len="sm" w="med"/>
          </a:ln>
        </p:spPr>
      </p:sp>
      <p:pic>
        <p:nvPicPr>
          <p:cNvPr name="Picture 7" id="7"/>
          <p:cNvPicPr>
            <a:picLocks noChangeAspect="true"/>
          </p:cNvPicPr>
          <p:nvPr/>
        </p:nvPicPr>
        <p:blipFill>
          <a:blip r:embed="rId4"/>
          <a:srcRect l="0" t="0" r="0" b="0"/>
          <a:stretch>
            <a:fillRect/>
          </a:stretch>
        </p:blipFill>
        <p:spPr>
          <a:xfrm flipH="false" flipV="false" rot="0">
            <a:off x="17044916" y="52273"/>
            <a:ext cx="976427" cy="976427"/>
          </a:xfrm>
          <a:prstGeom prst="rect">
            <a:avLst/>
          </a:prstGeom>
        </p:spPr>
      </p:pic>
      <p:sp>
        <p:nvSpPr>
          <p:cNvPr name="AutoShape 8" id="8"/>
          <p:cNvSpPr/>
          <p:nvPr/>
        </p:nvSpPr>
        <p:spPr>
          <a:xfrm>
            <a:off x="9124950" y="3345004"/>
            <a:ext cx="0" cy="842217"/>
          </a:xfrm>
          <a:prstGeom prst="line">
            <a:avLst/>
          </a:prstGeom>
          <a:ln cap="flat" w="38100">
            <a:solidFill>
              <a:srgbClr val="000000"/>
            </a:solidFill>
            <a:prstDash val="solid"/>
            <a:headEnd type="none" len="sm" w="sm"/>
            <a:tailEnd type="arrow" len="sm" w="med"/>
          </a:ln>
        </p:spPr>
      </p:sp>
      <p:pic>
        <p:nvPicPr>
          <p:cNvPr name="Picture 9" id="9"/>
          <p:cNvPicPr>
            <a:picLocks noChangeAspect="true"/>
          </p:cNvPicPr>
          <p:nvPr/>
        </p:nvPicPr>
        <p:blipFill>
          <a:blip r:embed="rId5"/>
          <a:srcRect l="0" t="0" r="0" b="0"/>
          <a:stretch>
            <a:fillRect/>
          </a:stretch>
        </p:blipFill>
        <p:spPr>
          <a:xfrm flipH="false" flipV="false" rot="0">
            <a:off x="15332601" y="83190"/>
            <a:ext cx="1198932" cy="1198932"/>
          </a:xfrm>
          <a:prstGeom prst="rect">
            <a:avLst/>
          </a:prstGeom>
        </p:spPr>
      </p:pic>
      <p:sp>
        <p:nvSpPr>
          <p:cNvPr name="AutoShape 10" id="10"/>
          <p:cNvSpPr/>
          <p:nvPr/>
        </p:nvSpPr>
        <p:spPr>
          <a:xfrm>
            <a:off x="15313551" y="3345004"/>
            <a:ext cx="0" cy="842217"/>
          </a:xfrm>
          <a:prstGeom prst="line">
            <a:avLst/>
          </a:prstGeom>
          <a:ln cap="flat" w="38100">
            <a:solidFill>
              <a:srgbClr val="000000"/>
            </a:solidFill>
            <a:prstDash val="solid"/>
            <a:headEnd type="none" len="sm" w="sm"/>
            <a:tailEnd type="arrow" len="sm" w="med"/>
          </a:ln>
        </p:spPr>
      </p:sp>
      <p:grpSp>
        <p:nvGrpSpPr>
          <p:cNvPr name="Group 11" id="11"/>
          <p:cNvGrpSpPr/>
          <p:nvPr/>
        </p:nvGrpSpPr>
        <p:grpSpPr>
          <a:xfrm rot="0">
            <a:off x="0" y="4187221"/>
            <a:ext cx="5493237" cy="6073231"/>
            <a:chOff x="0" y="0"/>
            <a:chExt cx="1446779" cy="1599534"/>
          </a:xfrm>
        </p:grpSpPr>
        <p:sp>
          <p:nvSpPr>
            <p:cNvPr name="Freeform 12" id="12"/>
            <p:cNvSpPr/>
            <p:nvPr/>
          </p:nvSpPr>
          <p:spPr>
            <a:xfrm flipH="false" flipV="false" rot="0">
              <a:off x="0" y="0"/>
              <a:ext cx="1446779" cy="1599534"/>
            </a:xfrm>
            <a:custGeom>
              <a:avLst/>
              <a:gdLst/>
              <a:ahLst/>
              <a:cxnLst/>
              <a:rect r="r" b="b" t="t" l="l"/>
              <a:pathLst>
                <a:path h="1599534" w="1446779">
                  <a:moveTo>
                    <a:pt x="71877" y="0"/>
                  </a:moveTo>
                  <a:lnTo>
                    <a:pt x="1374901" y="0"/>
                  </a:lnTo>
                  <a:cubicBezTo>
                    <a:pt x="1393964" y="0"/>
                    <a:pt x="1412247" y="7573"/>
                    <a:pt x="1425726" y="21052"/>
                  </a:cubicBezTo>
                  <a:cubicBezTo>
                    <a:pt x="1439206" y="34532"/>
                    <a:pt x="1446779" y="52814"/>
                    <a:pt x="1446779" y="71877"/>
                  </a:cubicBezTo>
                  <a:lnTo>
                    <a:pt x="1446779" y="1527657"/>
                  </a:lnTo>
                  <a:cubicBezTo>
                    <a:pt x="1446779" y="1546720"/>
                    <a:pt x="1439206" y="1565002"/>
                    <a:pt x="1425726" y="1578482"/>
                  </a:cubicBezTo>
                  <a:cubicBezTo>
                    <a:pt x="1412247" y="1591961"/>
                    <a:pt x="1393964" y="1599534"/>
                    <a:pt x="1374901" y="1599534"/>
                  </a:cubicBezTo>
                  <a:lnTo>
                    <a:pt x="71877" y="1599534"/>
                  </a:lnTo>
                  <a:cubicBezTo>
                    <a:pt x="52814" y="1599534"/>
                    <a:pt x="34532" y="1591961"/>
                    <a:pt x="21052" y="1578482"/>
                  </a:cubicBezTo>
                  <a:cubicBezTo>
                    <a:pt x="7573" y="1565002"/>
                    <a:pt x="0" y="1546720"/>
                    <a:pt x="0" y="1527657"/>
                  </a:cubicBezTo>
                  <a:lnTo>
                    <a:pt x="0" y="71877"/>
                  </a:lnTo>
                  <a:cubicBezTo>
                    <a:pt x="0" y="52814"/>
                    <a:pt x="7573" y="34532"/>
                    <a:pt x="21052" y="21052"/>
                  </a:cubicBezTo>
                  <a:cubicBezTo>
                    <a:pt x="34532" y="7573"/>
                    <a:pt x="52814" y="0"/>
                    <a:pt x="71877" y="0"/>
                  </a:cubicBezTo>
                  <a:close/>
                </a:path>
              </a:pathLst>
            </a:custGeom>
            <a:solidFill>
              <a:srgbClr val="E90909"/>
            </a:solidFill>
          </p:spPr>
        </p:sp>
        <p:sp>
          <p:nvSpPr>
            <p:cNvPr name="TextBox 13" id="13"/>
            <p:cNvSpPr txBox="true"/>
            <p:nvPr/>
          </p:nvSpPr>
          <p:spPr>
            <a:xfrm>
              <a:off x="0" y="-57150"/>
              <a:ext cx="1446779" cy="1656684"/>
            </a:xfrm>
            <a:prstGeom prst="rect">
              <a:avLst/>
            </a:prstGeom>
          </p:spPr>
          <p:txBody>
            <a:bodyPr anchor="ctr" rtlCol="false" tIns="50800" lIns="50800" bIns="50800" rIns="50800"/>
            <a:lstStyle/>
            <a:p>
              <a:pPr algn="l">
                <a:lnSpc>
                  <a:spcPts val="3639"/>
                </a:lnSpc>
              </a:pPr>
              <a:r>
                <a:rPr lang="en-US" sz="2599">
                  <a:solidFill>
                    <a:srgbClr val="FFFFFF"/>
                  </a:solidFill>
                  <a:latin typeface="Canva Sans"/>
                  <a:ea typeface="Canva Sans"/>
                  <a:cs typeface="Canva Sans"/>
                  <a:sym typeface="Canva Sans"/>
                </a:rPr>
                <a:t>a) Innovative Entrepreneurship</a:t>
              </a:r>
            </a:p>
            <a:p>
              <a:pPr algn="l" marL="561336" indent="-280668" lvl="1">
                <a:lnSpc>
                  <a:spcPts val="3639"/>
                </a:lnSpc>
                <a:buFont typeface="Arial"/>
                <a:buChar char="•"/>
              </a:pPr>
              <a:r>
                <a:rPr lang="en-US" sz="2599">
                  <a:solidFill>
                    <a:srgbClr val="FFFFFF"/>
                  </a:solidFill>
                  <a:latin typeface="Canva Sans"/>
                  <a:ea typeface="Canva Sans"/>
                  <a:cs typeface="Canva Sans"/>
                  <a:sym typeface="Canva Sans"/>
                </a:rPr>
                <a:t>Definition: Entrepreneurs introduce new products, services, processes, or technologies that revolutionize industries.</a:t>
              </a:r>
            </a:p>
            <a:p>
              <a:pPr algn="l" marL="561336" indent="-280668" lvl="1">
                <a:lnSpc>
                  <a:spcPts val="3639"/>
                </a:lnSpc>
                <a:buFont typeface="Arial"/>
                <a:buChar char="•"/>
              </a:pPr>
              <a:r>
                <a:rPr lang="en-US" sz="2599">
                  <a:solidFill>
                    <a:srgbClr val="FFFFFF"/>
                  </a:solidFill>
                  <a:latin typeface="Canva Sans"/>
                  <a:ea typeface="Canva Sans"/>
                  <a:cs typeface="Canva Sans"/>
                  <a:sym typeface="Canva Sans"/>
                </a:rPr>
                <a:t>Example: Elon Musk (Tesla, SpaceX) for introducing electric vehicles and reusable rockets.</a:t>
              </a:r>
            </a:p>
            <a:p>
              <a:pPr algn="l">
                <a:lnSpc>
                  <a:spcPts val="3639"/>
                </a:lnSpc>
              </a:pPr>
              <a:r>
                <a:rPr lang="en-US" sz="2599">
                  <a:solidFill>
                    <a:srgbClr val="FFFFFF"/>
                  </a:solidFill>
                  <a:latin typeface="Canva Sans"/>
                  <a:ea typeface="Canva Sans"/>
                  <a:cs typeface="Canva Sans"/>
                  <a:sym typeface="Canva Sans"/>
                </a:rPr>
                <a:t>Key Trait</a:t>
              </a:r>
              <a:r>
                <a:rPr lang="en-US" sz="2599">
                  <a:solidFill>
                    <a:srgbClr val="FFFFFF"/>
                  </a:solidFill>
                  <a:latin typeface="Canva Sans"/>
                  <a:ea typeface="Canva Sans"/>
                  <a:cs typeface="Canva Sans"/>
                  <a:sym typeface="Canva Sans"/>
                </a:rPr>
                <a:t>s: Creativity, research orientation, and a willingness to take risks.</a:t>
              </a:r>
            </a:p>
          </p:txBody>
        </p:sp>
      </p:grpSp>
      <p:sp>
        <p:nvSpPr>
          <p:cNvPr name="TextBox 14" id="14"/>
          <p:cNvSpPr txBox="true"/>
          <p:nvPr/>
        </p:nvSpPr>
        <p:spPr>
          <a:xfrm rot="0">
            <a:off x="1641381" y="32020"/>
            <a:ext cx="14967138" cy="1498601"/>
          </a:xfrm>
          <a:prstGeom prst="rect">
            <a:avLst/>
          </a:prstGeom>
        </p:spPr>
        <p:txBody>
          <a:bodyPr anchor="t" rtlCol="false" tIns="0" lIns="0" bIns="0" rIns="0">
            <a:spAutoFit/>
          </a:bodyPr>
          <a:lstStyle/>
          <a:p>
            <a:pPr algn="ctr">
              <a:lnSpc>
                <a:spcPts val="11899"/>
              </a:lnSpc>
            </a:pPr>
            <a:r>
              <a:rPr lang="en-US" sz="8499">
                <a:solidFill>
                  <a:srgbClr val="141619"/>
                </a:solidFill>
                <a:latin typeface="Sugo Classic"/>
                <a:ea typeface="Sugo Classic"/>
                <a:cs typeface="Sugo Classic"/>
                <a:sym typeface="Sugo Classic"/>
              </a:rPr>
              <a:t>Based on Innovation</a:t>
            </a:r>
          </a:p>
        </p:txBody>
      </p:sp>
      <p:sp>
        <p:nvSpPr>
          <p:cNvPr name="TextBox 15" id="15"/>
          <p:cNvSpPr txBox="true"/>
          <p:nvPr/>
        </p:nvSpPr>
        <p:spPr>
          <a:xfrm rot="0">
            <a:off x="0" y="1741845"/>
            <a:ext cx="18171589" cy="976631"/>
          </a:xfrm>
          <a:prstGeom prst="rect">
            <a:avLst/>
          </a:prstGeom>
        </p:spPr>
        <p:txBody>
          <a:bodyPr anchor="t" rtlCol="false" tIns="0" lIns="0" bIns="0" rIns="0">
            <a:spAutoFit/>
          </a:bodyPr>
          <a:lstStyle/>
          <a:p>
            <a:pPr algn="ctr">
              <a:lnSpc>
                <a:spcPts val="3919"/>
              </a:lnSpc>
              <a:spcBef>
                <a:spcPct val="0"/>
              </a:spcBef>
            </a:pPr>
            <a:r>
              <a:rPr lang="en-US" sz="2799" u="sng">
                <a:solidFill>
                  <a:srgbClr val="141619"/>
                </a:solidFill>
                <a:latin typeface="Canva Sans"/>
                <a:ea typeface="Canva Sans"/>
                <a:cs typeface="Canva Sans"/>
                <a:sym typeface="Canva Sans"/>
              </a:rPr>
              <a:t>Innovation plays a vital role in entrepreneurship, and this classification distinguishes between different levels of creativity and originality.</a:t>
            </a:r>
          </a:p>
        </p:txBody>
      </p:sp>
      <p:grpSp>
        <p:nvGrpSpPr>
          <p:cNvPr name="Group 16" id="16"/>
          <p:cNvGrpSpPr/>
          <p:nvPr/>
        </p:nvGrpSpPr>
        <p:grpSpPr>
          <a:xfrm rot="0">
            <a:off x="6244809" y="4187221"/>
            <a:ext cx="5877016" cy="5846686"/>
            <a:chOff x="0" y="0"/>
            <a:chExt cx="1547856" cy="1539868"/>
          </a:xfrm>
        </p:grpSpPr>
        <p:sp>
          <p:nvSpPr>
            <p:cNvPr name="Freeform 17" id="17"/>
            <p:cNvSpPr/>
            <p:nvPr/>
          </p:nvSpPr>
          <p:spPr>
            <a:xfrm flipH="false" flipV="false" rot="0">
              <a:off x="0" y="0"/>
              <a:ext cx="1547856" cy="1539868"/>
            </a:xfrm>
            <a:custGeom>
              <a:avLst/>
              <a:gdLst/>
              <a:ahLst/>
              <a:cxnLst/>
              <a:rect r="r" b="b" t="t" l="l"/>
              <a:pathLst>
                <a:path h="1539868" w="1547856">
                  <a:moveTo>
                    <a:pt x="67183" y="0"/>
                  </a:moveTo>
                  <a:lnTo>
                    <a:pt x="1480673" y="0"/>
                  </a:lnTo>
                  <a:cubicBezTo>
                    <a:pt x="1517777" y="0"/>
                    <a:pt x="1547856" y="30079"/>
                    <a:pt x="1547856" y="67183"/>
                  </a:cubicBezTo>
                  <a:lnTo>
                    <a:pt x="1547856" y="1472685"/>
                  </a:lnTo>
                  <a:cubicBezTo>
                    <a:pt x="1547856" y="1509789"/>
                    <a:pt x="1517777" y="1539868"/>
                    <a:pt x="1480673" y="1539868"/>
                  </a:cubicBezTo>
                  <a:lnTo>
                    <a:pt x="67183" y="1539868"/>
                  </a:lnTo>
                  <a:cubicBezTo>
                    <a:pt x="30079" y="1539868"/>
                    <a:pt x="0" y="1509789"/>
                    <a:pt x="0" y="1472685"/>
                  </a:cubicBezTo>
                  <a:lnTo>
                    <a:pt x="0" y="67183"/>
                  </a:lnTo>
                  <a:cubicBezTo>
                    <a:pt x="0" y="30079"/>
                    <a:pt x="30079" y="0"/>
                    <a:pt x="67183" y="0"/>
                  </a:cubicBezTo>
                  <a:close/>
                </a:path>
              </a:pathLst>
            </a:custGeom>
            <a:solidFill>
              <a:srgbClr val="E90909"/>
            </a:solidFill>
          </p:spPr>
        </p:sp>
        <p:sp>
          <p:nvSpPr>
            <p:cNvPr name="TextBox 18" id="18"/>
            <p:cNvSpPr txBox="true"/>
            <p:nvPr/>
          </p:nvSpPr>
          <p:spPr>
            <a:xfrm>
              <a:off x="0" y="-57150"/>
              <a:ext cx="1547856" cy="1597018"/>
            </a:xfrm>
            <a:prstGeom prst="rect">
              <a:avLst/>
            </a:prstGeom>
          </p:spPr>
          <p:txBody>
            <a:bodyPr anchor="ctr" rtlCol="false" tIns="50800" lIns="50800" bIns="50800" rIns="50800"/>
            <a:lstStyle/>
            <a:p>
              <a:pPr algn="l">
                <a:lnSpc>
                  <a:spcPts val="3779"/>
                </a:lnSpc>
              </a:pPr>
              <a:r>
                <a:rPr lang="en-US" sz="2699">
                  <a:solidFill>
                    <a:srgbClr val="FFFFFF"/>
                  </a:solidFill>
                  <a:latin typeface="Canva Sans"/>
                  <a:ea typeface="Canva Sans"/>
                  <a:cs typeface="Canva Sans"/>
                  <a:sym typeface="Canva Sans"/>
                </a:rPr>
                <a:t>b) Imitative Entrepreneurship</a:t>
              </a:r>
            </a:p>
            <a:p>
              <a:pPr algn="l" marL="582925" indent="-291463" lvl="1">
                <a:lnSpc>
                  <a:spcPts val="3779"/>
                </a:lnSpc>
                <a:buFont typeface="Arial"/>
                <a:buChar char="•"/>
              </a:pPr>
              <a:r>
                <a:rPr lang="en-US" sz="2699">
                  <a:solidFill>
                    <a:srgbClr val="FFFFFF"/>
                  </a:solidFill>
                  <a:latin typeface="Canva Sans"/>
                  <a:ea typeface="Canva Sans"/>
                  <a:cs typeface="Canva Sans"/>
                  <a:sym typeface="Canva Sans"/>
                </a:rPr>
                <a:t>Definition: Entrepreneurs replicate or improve existing business models and ideas.</a:t>
              </a:r>
            </a:p>
            <a:p>
              <a:pPr algn="l" marL="582925" indent="-291463" lvl="1">
                <a:lnSpc>
                  <a:spcPts val="3779"/>
                </a:lnSpc>
                <a:buFont typeface="Arial"/>
                <a:buChar char="•"/>
              </a:pPr>
              <a:r>
                <a:rPr lang="en-US" sz="2699">
                  <a:solidFill>
                    <a:srgbClr val="FFFFFF"/>
                  </a:solidFill>
                  <a:latin typeface="Canva Sans"/>
                  <a:ea typeface="Canva Sans"/>
                  <a:cs typeface="Canva Sans"/>
                  <a:sym typeface="Canva Sans"/>
                </a:rPr>
                <a:t>Example: Food delivery startups like Swiggy in India inspired by global models like Uber Eats.</a:t>
              </a:r>
            </a:p>
            <a:p>
              <a:pPr algn="l">
                <a:lnSpc>
                  <a:spcPts val="3779"/>
                </a:lnSpc>
              </a:pPr>
              <a:r>
                <a:rPr lang="en-US" sz="2699">
                  <a:solidFill>
                    <a:srgbClr val="FFFFFF"/>
                  </a:solidFill>
                  <a:latin typeface="Canva Sans"/>
                  <a:ea typeface="Canva Sans"/>
                  <a:cs typeface="Canva Sans"/>
                  <a:sym typeface="Canva Sans"/>
                </a:rPr>
                <a:t>Key Trait</a:t>
              </a:r>
              <a:r>
                <a:rPr lang="en-US" sz="2699">
                  <a:solidFill>
                    <a:srgbClr val="FFFFFF"/>
                  </a:solidFill>
                  <a:latin typeface="Canva Sans"/>
                  <a:ea typeface="Canva Sans"/>
                  <a:cs typeface="Canva Sans"/>
                  <a:sym typeface="Canva Sans"/>
                </a:rPr>
                <a:t>s: Quick adaptation, focus on market demand, and cost-effectiveness.</a:t>
              </a:r>
            </a:p>
            <a:p>
              <a:pPr algn="l">
                <a:lnSpc>
                  <a:spcPts val="3779"/>
                </a:lnSpc>
              </a:pPr>
            </a:p>
          </p:txBody>
        </p:sp>
      </p:grpSp>
      <p:grpSp>
        <p:nvGrpSpPr>
          <p:cNvPr name="Group 19" id="19"/>
          <p:cNvGrpSpPr/>
          <p:nvPr/>
        </p:nvGrpSpPr>
        <p:grpSpPr>
          <a:xfrm rot="0">
            <a:off x="12596286" y="4187221"/>
            <a:ext cx="5691714" cy="5846686"/>
            <a:chOff x="0" y="0"/>
            <a:chExt cx="1499052" cy="1539868"/>
          </a:xfrm>
        </p:grpSpPr>
        <p:sp>
          <p:nvSpPr>
            <p:cNvPr name="Freeform 20" id="20"/>
            <p:cNvSpPr/>
            <p:nvPr/>
          </p:nvSpPr>
          <p:spPr>
            <a:xfrm flipH="false" flipV="false" rot="0">
              <a:off x="0" y="0"/>
              <a:ext cx="1499052" cy="1539868"/>
            </a:xfrm>
            <a:custGeom>
              <a:avLst/>
              <a:gdLst/>
              <a:ahLst/>
              <a:cxnLst/>
              <a:rect r="r" b="b" t="t" l="l"/>
              <a:pathLst>
                <a:path h="1539868" w="1499052">
                  <a:moveTo>
                    <a:pt x="69371" y="0"/>
                  </a:moveTo>
                  <a:lnTo>
                    <a:pt x="1429682" y="0"/>
                  </a:lnTo>
                  <a:cubicBezTo>
                    <a:pt x="1467994" y="0"/>
                    <a:pt x="1499052" y="31058"/>
                    <a:pt x="1499052" y="69371"/>
                  </a:cubicBezTo>
                  <a:lnTo>
                    <a:pt x="1499052" y="1470497"/>
                  </a:lnTo>
                  <a:cubicBezTo>
                    <a:pt x="1499052" y="1488896"/>
                    <a:pt x="1491744" y="1506540"/>
                    <a:pt x="1478734" y="1519550"/>
                  </a:cubicBezTo>
                  <a:cubicBezTo>
                    <a:pt x="1465725" y="1532559"/>
                    <a:pt x="1448080" y="1539868"/>
                    <a:pt x="1429682" y="1539868"/>
                  </a:cubicBezTo>
                  <a:lnTo>
                    <a:pt x="69371" y="1539868"/>
                  </a:lnTo>
                  <a:cubicBezTo>
                    <a:pt x="50972" y="1539868"/>
                    <a:pt x="33328" y="1532559"/>
                    <a:pt x="20318" y="1519550"/>
                  </a:cubicBezTo>
                  <a:cubicBezTo>
                    <a:pt x="7309" y="1506540"/>
                    <a:pt x="0" y="1488896"/>
                    <a:pt x="0" y="1470497"/>
                  </a:cubicBezTo>
                  <a:lnTo>
                    <a:pt x="0" y="69371"/>
                  </a:lnTo>
                  <a:cubicBezTo>
                    <a:pt x="0" y="50972"/>
                    <a:pt x="7309" y="33328"/>
                    <a:pt x="20318" y="20318"/>
                  </a:cubicBezTo>
                  <a:cubicBezTo>
                    <a:pt x="33328" y="7309"/>
                    <a:pt x="50972" y="0"/>
                    <a:pt x="69371" y="0"/>
                  </a:cubicBezTo>
                  <a:close/>
                </a:path>
              </a:pathLst>
            </a:custGeom>
            <a:solidFill>
              <a:srgbClr val="E90909"/>
            </a:solidFill>
          </p:spPr>
        </p:sp>
        <p:sp>
          <p:nvSpPr>
            <p:cNvPr name="TextBox 21" id="21"/>
            <p:cNvSpPr txBox="true"/>
            <p:nvPr/>
          </p:nvSpPr>
          <p:spPr>
            <a:xfrm>
              <a:off x="0" y="-57150"/>
              <a:ext cx="1499052" cy="1597018"/>
            </a:xfrm>
            <a:prstGeom prst="rect">
              <a:avLst/>
            </a:prstGeom>
          </p:spPr>
          <p:txBody>
            <a:bodyPr anchor="ctr" rtlCol="false" tIns="50800" lIns="50800" bIns="50800" rIns="50800"/>
            <a:lstStyle/>
            <a:p>
              <a:pPr algn="l">
                <a:lnSpc>
                  <a:spcPts val="3779"/>
                </a:lnSpc>
              </a:pPr>
              <a:r>
                <a:rPr lang="en-US" sz="2699">
                  <a:solidFill>
                    <a:srgbClr val="FFFFFF"/>
                  </a:solidFill>
                  <a:latin typeface="Canva Sans"/>
                  <a:ea typeface="Canva Sans"/>
                  <a:cs typeface="Canva Sans"/>
                  <a:sym typeface="Canva Sans"/>
                </a:rPr>
                <a:t>c) Adaptive Entrepreneurship</a:t>
              </a:r>
            </a:p>
            <a:p>
              <a:pPr algn="l" marL="582925" indent="-291463" lvl="1">
                <a:lnSpc>
                  <a:spcPts val="3779"/>
                </a:lnSpc>
                <a:buFont typeface="Arial"/>
                <a:buChar char="•"/>
              </a:pPr>
              <a:r>
                <a:rPr lang="en-US" sz="2699">
                  <a:solidFill>
                    <a:srgbClr val="FFFFFF"/>
                  </a:solidFill>
                  <a:latin typeface="Canva Sans"/>
                  <a:ea typeface="Canva Sans"/>
                  <a:cs typeface="Canva Sans"/>
                  <a:sym typeface="Canva Sans"/>
                </a:rPr>
                <a:t>Definition: Entrepreneurs adapt existing innovations to suit specific market needs.</a:t>
              </a:r>
            </a:p>
            <a:p>
              <a:pPr algn="l" marL="582925" indent="-291463" lvl="1">
                <a:lnSpc>
                  <a:spcPts val="3779"/>
                </a:lnSpc>
                <a:buFont typeface="Arial"/>
                <a:buChar char="•"/>
              </a:pPr>
              <a:r>
                <a:rPr lang="en-US" sz="2699">
                  <a:solidFill>
                    <a:srgbClr val="FFFFFF"/>
                  </a:solidFill>
                  <a:latin typeface="Canva Sans"/>
                  <a:ea typeface="Canva Sans"/>
                  <a:cs typeface="Canva Sans"/>
                  <a:sym typeface="Canva Sans"/>
                </a:rPr>
                <a:t>Example: Low-cost housing solutions tailored for developing nations.</a:t>
              </a:r>
            </a:p>
            <a:p>
              <a:pPr algn="l">
                <a:lnSpc>
                  <a:spcPts val="3779"/>
                </a:lnSpc>
              </a:pPr>
              <a:r>
                <a:rPr lang="en-US" sz="2699">
                  <a:solidFill>
                    <a:srgbClr val="FFFFFF"/>
                  </a:solidFill>
                  <a:latin typeface="Canva Sans"/>
                  <a:ea typeface="Canva Sans"/>
                  <a:cs typeface="Canva Sans"/>
                  <a:sym typeface="Canva Sans"/>
                </a:rPr>
                <a:t>Key Trait</a:t>
              </a:r>
              <a:r>
                <a:rPr lang="en-US" sz="2699">
                  <a:solidFill>
                    <a:srgbClr val="FFFFFF"/>
                  </a:solidFill>
                  <a:latin typeface="Canva Sans"/>
                  <a:ea typeface="Canva Sans"/>
                  <a:cs typeface="Canva Sans"/>
                  <a:sym typeface="Canva Sans"/>
                </a:rPr>
                <a:t>s: Flexibility, market understanding, and localized approach.</a:t>
              </a:r>
            </a:p>
            <a:p>
              <a:pPr algn="l">
                <a:lnSpc>
                  <a:spcPts val="3779"/>
                </a:lnSpc>
              </a:pPr>
            </a:p>
            <a:p>
              <a:pPr algn="l">
                <a:lnSpc>
                  <a:spcPts val="3779"/>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47051" y="-780760"/>
            <a:ext cx="1701877" cy="4125764"/>
          </a:xfrm>
          <a:custGeom>
            <a:avLst/>
            <a:gdLst/>
            <a:ahLst/>
            <a:cxnLst/>
            <a:rect r="r" b="b" t="t" l="l"/>
            <a:pathLst>
              <a:path h="4125764" w="1701877">
                <a:moveTo>
                  <a:pt x="0" y="0"/>
                </a:moveTo>
                <a:lnTo>
                  <a:pt x="1701877" y="0"/>
                </a:lnTo>
                <a:lnTo>
                  <a:pt x="1701877" y="4125764"/>
                </a:lnTo>
                <a:lnTo>
                  <a:pt x="0" y="4125764"/>
                </a:lnTo>
                <a:lnTo>
                  <a:pt x="0" y="0"/>
                </a:lnTo>
                <a:close/>
              </a:path>
            </a:pathLst>
          </a:custGeom>
          <a:blipFill>
            <a:blip r:embed="rId3"/>
            <a:stretch>
              <a:fillRect l="0" t="0" r="0" b="0"/>
            </a:stretch>
          </a:blipFill>
        </p:spPr>
      </p:sp>
      <p:sp>
        <p:nvSpPr>
          <p:cNvPr name="AutoShape 4" id="4"/>
          <p:cNvSpPr/>
          <p:nvPr/>
        </p:nvSpPr>
        <p:spPr>
          <a:xfrm>
            <a:off x="9102366" y="2718476"/>
            <a:ext cx="22584" cy="626528"/>
          </a:xfrm>
          <a:prstGeom prst="line">
            <a:avLst/>
          </a:prstGeom>
          <a:ln cap="flat" w="38100">
            <a:solidFill>
              <a:srgbClr val="000000"/>
            </a:solidFill>
            <a:prstDash val="solid"/>
            <a:headEnd type="none" len="sm" w="sm"/>
            <a:tailEnd type="arrow" len="sm" w="med"/>
          </a:ln>
        </p:spPr>
      </p:sp>
      <p:sp>
        <p:nvSpPr>
          <p:cNvPr name="AutoShape 5" id="5"/>
          <p:cNvSpPr/>
          <p:nvPr/>
        </p:nvSpPr>
        <p:spPr>
          <a:xfrm>
            <a:off x="2148928" y="3345004"/>
            <a:ext cx="13183672" cy="0"/>
          </a:xfrm>
          <a:prstGeom prst="line">
            <a:avLst/>
          </a:prstGeom>
          <a:ln cap="flat" w="38100">
            <a:solidFill>
              <a:srgbClr val="000000"/>
            </a:solidFill>
            <a:prstDash val="solid"/>
            <a:headEnd type="none" len="sm" w="sm"/>
            <a:tailEnd type="none" len="sm" w="sm"/>
          </a:ln>
        </p:spPr>
      </p:sp>
      <p:sp>
        <p:nvSpPr>
          <p:cNvPr name="AutoShape 6" id="6"/>
          <p:cNvSpPr/>
          <p:nvPr/>
        </p:nvSpPr>
        <p:spPr>
          <a:xfrm>
            <a:off x="2167978" y="3345004"/>
            <a:ext cx="0" cy="842217"/>
          </a:xfrm>
          <a:prstGeom prst="line">
            <a:avLst/>
          </a:prstGeom>
          <a:ln cap="flat" w="38100">
            <a:solidFill>
              <a:srgbClr val="000000"/>
            </a:solidFill>
            <a:prstDash val="solid"/>
            <a:headEnd type="none" len="sm" w="sm"/>
            <a:tailEnd type="arrow" len="sm" w="med"/>
          </a:ln>
        </p:spPr>
      </p:sp>
      <p:pic>
        <p:nvPicPr>
          <p:cNvPr name="Picture 7" id="7"/>
          <p:cNvPicPr>
            <a:picLocks noChangeAspect="true"/>
          </p:cNvPicPr>
          <p:nvPr/>
        </p:nvPicPr>
        <p:blipFill>
          <a:blip r:embed="rId4"/>
          <a:srcRect l="0" t="0" r="0" b="0"/>
          <a:stretch>
            <a:fillRect/>
          </a:stretch>
        </p:blipFill>
        <p:spPr>
          <a:xfrm flipH="false" flipV="false" rot="0">
            <a:off x="17044916" y="52273"/>
            <a:ext cx="976427" cy="976427"/>
          </a:xfrm>
          <a:prstGeom prst="rect">
            <a:avLst/>
          </a:prstGeom>
        </p:spPr>
      </p:pic>
      <p:sp>
        <p:nvSpPr>
          <p:cNvPr name="AutoShape 8" id="8"/>
          <p:cNvSpPr/>
          <p:nvPr/>
        </p:nvSpPr>
        <p:spPr>
          <a:xfrm>
            <a:off x="9124950" y="3345004"/>
            <a:ext cx="0" cy="842217"/>
          </a:xfrm>
          <a:prstGeom prst="line">
            <a:avLst/>
          </a:prstGeom>
          <a:ln cap="flat" w="38100">
            <a:solidFill>
              <a:srgbClr val="000000"/>
            </a:solidFill>
            <a:prstDash val="solid"/>
            <a:headEnd type="none" len="sm" w="sm"/>
            <a:tailEnd type="arrow" len="sm" w="med"/>
          </a:ln>
        </p:spPr>
      </p:sp>
      <p:pic>
        <p:nvPicPr>
          <p:cNvPr name="Picture 9" id="9"/>
          <p:cNvPicPr>
            <a:picLocks noChangeAspect="true"/>
          </p:cNvPicPr>
          <p:nvPr/>
        </p:nvPicPr>
        <p:blipFill>
          <a:blip r:embed="rId5"/>
          <a:srcRect l="0" t="0" r="0" b="0"/>
          <a:stretch>
            <a:fillRect/>
          </a:stretch>
        </p:blipFill>
        <p:spPr>
          <a:xfrm flipH="false" flipV="false" rot="0">
            <a:off x="15332601" y="83190"/>
            <a:ext cx="1198932" cy="1198932"/>
          </a:xfrm>
          <a:prstGeom prst="rect">
            <a:avLst/>
          </a:prstGeom>
        </p:spPr>
      </p:pic>
      <p:sp>
        <p:nvSpPr>
          <p:cNvPr name="AutoShape 10" id="10"/>
          <p:cNvSpPr/>
          <p:nvPr/>
        </p:nvSpPr>
        <p:spPr>
          <a:xfrm>
            <a:off x="15313551" y="3345004"/>
            <a:ext cx="0" cy="842217"/>
          </a:xfrm>
          <a:prstGeom prst="line">
            <a:avLst/>
          </a:prstGeom>
          <a:ln cap="flat" w="38100">
            <a:solidFill>
              <a:srgbClr val="000000"/>
            </a:solidFill>
            <a:prstDash val="solid"/>
            <a:headEnd type="none" len="sm" w="sm"/>
            <a:tailEnd type="arrow" len="sm" w="med"/>
          </a:ln>
        </p:spPr>
      </p:sp>
      <p:grpSp>
        <p:nvGrpSpPr>
          <p:cNvPr name="Group 11" id="11"/>
          <p:cNvGrpSpPr/>
          <p:nvPr/>
        </p:nvGrpSpPr>
        <p:grpSpPr>
          <a:xfrm rot="0">
            <a:off x="0" y="4187221"/>
            <a:ext cx="5493237" cy="6073231"/>
            <a:chOff x="0" y="0"/>
            <a:chExt cx="1446779" cy="1599534"/>
          </a:xfrm>
        </p:grpSpPr>
        <p:sp>
          <p:nvSpPr>
            <p:cNvPr name="Freeform 12" id="12"/>
            <p:cNvSpPr/>
            <p:nvPr/>
          </p:nvSpPr>
          <p:spPr>
            <a:xfrm flipH="false" flipV="false" rot="0">
              <a:off x="0" y="0"/>
              <a:ext cx="1446779" cy="1599534"/>
            </a:xfrm>
            <a:custGeom>
              <a:avLst/>
              <a:gdLst/>
              <a:ahLst/>
              <a:cxnLst/>
              <a:rect r="r" b="b" t="t" l="l"/>
              <a:pathLst>
                <a:path h="1599534" w="1446779">
                  <a:moveTo>
                    <a:pt x="71877" y="0"/>
                  </a:moveTo>
                  <a:lnTo>
                    <a:pt x="1374901" y="0"/>
                  </a:lnTo>
                  <a:cubicBezTo>
                    <a:pt x="1393964" y="0"/>
                    <a:pt x="1412247" y="7573"/>
                    <a:pt x="1425726" y="21052"/>
                  </a:cubicBezTo>
                  <a:cubicBezTo>
                    <a:pt x="1439206" y="34532"/>
                    <a:pt x="1446779" y="52814"/>
                    <a:pt x="1446779" y="71877"/>
                  </a:cubicBezTo>
                  <a:lnTo>
                    <a:pt x="1446779" y="1527657"/>
                  </a:lnTo>
                  <a:cubicBezTo>
                    <a:pt x="1446779" y="1546720"/>
                    <a:pt x="1439206" y="1565002"/>
                    <a:pt x="1425726" y="1578482"/>
                  </a:cubicBezTo>
                  <a:cubicBezTo>
                    <a:pt x="1412247" y="1591961"/>
                    <a:pt x="1393964" y="1599534"/>
                    <a:pt x="1374901" y="1599534"/>
                  </a:cubicBezTo>
                  <a:lnTo>
                    <a:pt x="71877" y="1599534"/>
                  </a:lnTo>
                  <a:cubicBezTo>
                    <a:pt x="52814" y="1599534"/>
                    <a:pt x="34532" y="1591961"/>
                    <a:pt x="21052" y="1578482"/>
                  </a:cubicBezTo>
                  <a:cubicBezTo>
                    <a:pt x="7573" y="1565002"/>
                    <a:pt x="0" y="1546720"/>
                    <a:pt x="0" y="1527657"/>
                  </a:cubicBezTo>
                  <a:lnTo>
                    <a:pt x="0" y="71877"/>
                  </a:lnTo>
                  <a:cubicBezTo>
                    <a:pt x="0" y="52814"/>
                    <a:pt x="7573" y="34532"/>
                    <a:pt x="21052" y="21052"/>
                  </a:cubicBezTo>
                  <a:cubicBezTo>
                    <a:pt x="34532" y="7573"/>
                    <a:pt x="52814" y="0"/>
                    <a:pt x="71877" y="0"/>
                  </a:cubicBezTo>
                  <a:close/>
                </a:path>
              </a:pathLst>
            </a:custGeom>
            <a:solidFill>
              <a:srgbClr val="E90909"/>
            </a:solidFill>
          </p:spPr>
        </p:sp>
        <p:sp>
          <p:nvSpPr>
            <p:cNvPr name="TextBox 13" id="13"/>
            <p:cNvSpPr txBox="true"/>
            <p:nvPr/>
          </p:nvSpPr>
          <p:spPr>
            <a:xfrm>
              <a:off x="0" y="-57150"/>
              <a:ext cx="1446779" cy="1656684"/>
            </a:xfrm>
            <a:prstGeom prst="rect">
              <a:avLst/>
            </a:prstGeom>
          </p:spPr>
          <p:txBody>
            <a:bodyPr anchor="ctr" rtlCol="false" tIns="50800" lIns="50800" bIns="50800" rIns="50800"/>
            <a:lstStyle/>
            <a:p>
              <a:pPr algn="l">
                <a:lnSpc>
                  <a:spcPts val="3639"/>
                </a:lnSpc>
              </a:pPr>
              <a:r>
                <a:rPr lang="en-US" sz="2599">
                  <a:solidFill>
                    <a:srgbClr val="FFFFFF"/>
                  </a:solidFill>
                  <a:latin typeface="Canva Sans"/>
                  <a:ea typeface="Canva Sans"/>
                  <a:cs typeface="Canva Sans"/>
                  <a:sym typeface="Canva Sans"/>
                </a:rPr>
                <a:t>a) Innovative Entrepreneurship</a:t>
              </a:r>
            </a:p>
            <a:p>
              <a:pPr algn="l" marL="561336" indent="-280668" lvl="1">
                <a:lnSpc>
                  <a:spcPts val="3639"/>
                </a:lnSpc>
                <a:buFont typeface="Arial"/>
                <a:buChar char="•"/>
              </a:pPr>
              <a:r>
                <a:rPr lang="en-US" sz="2599">
                  <a:solidFill>
                    <a:srgbClr val="FFFFFF"/>
                  </a:solidFill>
                  <a:latin typeface="Canva Sans"/>
                  <a:ea typeface="Canva Sans"/>
                  <a:cs typeface="Canva Sans"/>
                  <a:sym typeface="Canva Sans"/>
                </a:rPr>
                <a:t>Definition: Entrepreneurs introduce new products, services, processes, or technologies that revolutionize industries.</a:t>
              </a:r>
            </a:p>
            <a:p>
              <a:pPr algn="l" marL="561336" indent="-280668" lvl="1">
                <a:lnSpc>
                  <a:spcPts val="3639"/>
                </a:lnSpc>
                <a:buFont typeface="Arial"/>
                <a:buChar char="•"/>
              </a:pPr>
              <a:r>
                <a:rPr lang="en-US" sz="2599">
                  <a:solidFill>
                    <a:srgbClr val="FFFFFF"/>
                  </a:solidFill>
                  <a:latin typeface="Canva Sans"/>
                  <a:ea typeface="Canva Sans"/>
                  <a:cs typeface="Canva Sans"/>
                  <a:sym typeface="Canva Sans"/>
                </a:rPr>
                <a:t>Example: Elon Musk (Tesla, SpaceX) for introducing electric vehicles and reusable rockets.</a:t>
              </a:r>
            </a:p>
            <a:p>
              <a:pPr algn="l">
                <a:lnSpc>
                  <a:spcPts val="3639"/>
                </a:lnSpc>
              </a:pPr>
              <a:r>
                <a:rPr lang="en-US" sz="2599">
                  <a:solidFill>
                    <a:srgbClr val="FFFFFF"/>
                  </a:solidFill>
                  <a:latin typeface="Canva Sans"/>
                  <a:ea typeface="Canva Sans"/>
                  <a:cs typeface="Canva Sans"/>
                  <a:sym typeface="Canva Sans"/>
                </a:rPr>
                <a:t>Key Trait</a:t>
              </a:r>
              <a:r>
                <a:rPr lang="en-US" sz="2599">
                  <a:solidFill>
                    <a:srgbClr val="FFFFFF"/>
                  </a:solidFill>
                  <a:latin typeface="Canva Sans"/>
                  <a:ea typeface="Canva Sans"/>
                  <a:cs typeface="Canva Sans"/>
                  <a:sym typeface="Canva Sans"/>
                </a:rPr>
                <a:t>s: Creativity, research orientation, and a willingness to take risks.</a:t>
              </a:r>
            </a:p>
          </p:txBody>
        </p:sp>
      </p:grpSp>
      <p:sp>
        <p:nvSpPr>
          <p:cNvPr name="TextBox 14" id="14"/>
          <p:cNvSpPr txBox="true"/>
          <p:nvPr/>
        </p:nvSpPr>
        <p:spPr>
          <a:xfrm rot="0">
            <a:off x="1641381" y="32020"/>
            <a:ext cx="14967138" cy="1498601"/>
          </a:xfrm>
          <a:prstGeom prst="rect">
            <a:avLst/>
          </a:prstGeom>
        </p:spPr>
        <p:txBody>
          <a:bodyPr anchor="t" rtlCol="false" tIns="0" lIns="0" bIns="0" rIns="0">
            <a:spAutoFit/>
          </a:bodyPr>
          <a:lstStyle/>
          <a:p>
            <a:pPr algn="ctr">
              <a:lnSpc>
                <a:spcPts val="11899"/>
              </a:lnSpc>
            </a:pPr>
            <a:r>
              <a:rPr lang="en-US" sz="8499">
                <a:solidFill>
                  <a:srgbClr val="141619"/>
                </a:solidFill>
                <a:latin typeface="Sugo Classic"/>
                <a:ea typeface="Sugo Classic"/>
                <a:cs typeface="Sugo Classic"/>
                <a:sym typeface="Sugo Classic"/>
              </a:rPr>
              <a:t>Based on Innovation</a:t>
            </a:r>
          </a:p>
        </p:txBody>
      </p:sp>
      <p:sp>
        <p:nvSpPr>
          <p:cNvPr name="TextBox 15" id="15"/>
          <p:cNvSpPr txBox="true"/>
          <p:nvPr/>
        </p:nvSpPr>
        <p:spPr>
          <a:xfrm rot="0">
            <a:off x="0" y="1741845"/>
            <a:ext cx="18171589" cy="976631"/>
          </a:xfrm>
          <a:prstGeom prst="rect">
            <a:avLst/>
          </a:prstGeom>
        </p:spPr>
        <p:txBody>
          <a:bodyPr anchor="t" rtlCol="false" tIns="0" lIns="0" bIns="0" rIns="0">
            <a:spAutoFit/>
          </a:bodyPr>
          <a:lstStyle/>
          <a:p>
            <a:pPr algn="ctr">
              <a:lnSpc>
                <a:spcPts val="3919"/>
              </a:lnSpc>
              <a:spcBef>
                <a:spcPct val="0"/>
              </a:spcBef>
            </a:pPr>
            <a:r>
              <a:rPr lang="en-US" sz="2799" u="sng">
                <a:solidFill>
                  <a:srgbClr val="141619"/>
                </a:solidFill>
                <a:latin typeface="Canva Sans"/>
                <a:ea typeface="Canva Sans"/>
                <a:cs typeface="Canva Sans"/>
                <a:sym typeface="Canva Sans"/>
              </a:rPr>
              <a:t>Innovation plays a vital role in entrepreneurship, and this classification distinguishes between different levels of creativity and originality.</a:t>
            </a:r>
          </a:p>
        </p:txBody>
      </p:sp>
      <p:grpSp>
        <p:nvGrpSpPr>
          <p:cNvPr name="Group 16" id="16"/>
          <p:cNvGrpSpPr/>
          <p:nvPr/>
        </p:nvGrpSpPr>
        <p:grpSpPr>
          <a:xfrm rot="0">
            <a:off x="6244809" y="4187221"/>
            <a:ext cx="5877016" cy="5846686"/>
            <a:chOff x="0" y="0"/>
            <a:chExt cx="1547856" cy="1539868"/>
          </a:xfrm>
        </p:grpSpPr>
        <p:sp>
          <p:nvSpPr>
            <p:cNvPr name="Freeform 17" id="17"/>
            <p:cNvSpPr/>
            <p:nvPr/>
          </p:nvSpPr>
          <p:spPr>
            <a:xfrm flipH="false" flipV="false" rot="0">
              <a:off x="0" y="0"/>
              <a:ext cx="1547856" cy="1539868"/>
            </a:xfrm>
            <a:custGeom>
              <a:avLst/>
              <a:gdLst/>
              <a:ahLst/>
              <a:cxnLst/>
              <a:rect r="r" b="b" t="t" l="l"/>
              <a:pathLst>
                <a:path h="1539868" w="1547856">
                  <a:moveTo>
                    <a:pt x="67183" y="0"/>
                  </a:moveTo>
                  <a:lnTo>
                    <a:pt x="1480673" y="0"/>
                  </a:lnTo>
                  <a:cubicBezTo>
                    <a:pt x="1517777" y="0"/>
                    <a:pt x="1547856" y="30079"/>
                    <a:pt x="1547856" y="67183"/>
                  </a:cubicBezTo>
                  <a:lnTo>
                    <a:pt x="1547856" y="1472685"/>
                  </a:lnTo>
                  <a:cubicBezTo>
                    <a:pt x="1547856" y="1509789"/>
                    <a:pt x="1517777" y="1539868"/>
                    <a:pt x="1480673" y="1539868"/>
                  </a:cubicBezTo>
                  <a:lnTo>
                    <a:pt x="67183" y="1539868"/>
                  </a:lnTo>
                  <a:cubicBezTo>
                    <a:pt x="30079" y="1539868"/>
                    <a:pt x="0" y="1509789"/>
                    <a:pt x="0" y="1472685"/>
                  </a:cubicBezTo>
                  <a:lnTo>
                    <a:pt x="0" y="67183"/>
                  </a:lnTo>
                  <a:cubicBezTo>
                    <a:pt x="0" y="30079"/>
                    <a:pt x="30079" y="0"/>
                    <a:pt x="67183" y="0"/>
                  </a:cubicBezTo>
                  <a:close/>
                </a:path>
              </a:pathLst>
            </a:custGeom>
            <a:solidFill>
              <a:srgbClr val="E90909"/>
            </a:solidFill>
          </p:spPr>
        </p:sp>
        <p:sp>
          <p:nvSpPr>
            <p:cNvPr name="TextBox 18" id="18"/>
            <p:cNvSpPr txBox="true"/>
            <p:nvPr/>
          </p:nvSpPr>
          <p:spPr>
            <a:xfrm>
              <a:off x="0" y="-57150"/>
              <a:ext cx="1547856" cy="1597018"/>
            </a:xfrm>
            <a:prstGeom prst="rect">
              <a:avLst/>
            </a:prstGeom>
          </p:spPr>
          <p:txBody>
            <a:bodyPr anchor="ctr" rtlCol="false" tIns="50800" lIns="50800" bIns="50800" rIns="50800"/>
            <a:lstStyle/>
            <a:p>
              <a:pPr algn="l">
                <a:lnSpc>
                  <a:spcPts val="3779"/>
                </a:lnSpc>
              </a:pPr>
              <a:r>
                <a:rPr lang="en-US" sz="2699">
                  <a:solidFill>
                    <a:srgbClr val="FFFFFF"/>
                  </a:solidFill>
                  <a:latin typeface="Canva Sans"/>
                  <a:ea typeface="Canva Sans"/>
                  <a:cs typeface="Canva Sans"/>
                  <a:sym typeface="Canva Sans"/>
                </a:rPr>
                <a:t>b) Imitative Entrepreneurship</a:t>
              </a:r>
            </a:p>
            <a:p>
              <a:pPr algn="l" marL="582925" indent="-291463" lvl="1">
                <a:lnSpc>
                  <a:spcPts val="3779"/>
                </a:lnSpc>
                <a:buFont typeface="Arial"/>
                <a:buChar char="•"/>
              </a:pPr>
              <a:r>
                <a:rPr lang="en-US" sz="2699">
                  <a:solidFill>
                    <a:srgbClr val="FFFFFF"/>
                  </a:solidFill>
                  <a:latin typeface="Canva Sans"/>
                  <a:ea typeface="Canva Sans"/>
                  <a:cs typeface="Canva Sans"/>
                  <a:sym typeface="Canva Sans"/>
                </a:rPr>
                <a:t>Definition: Entrepreneurs replicate or improve existing business models and ideas.</a:t>
              </a:r>
            </a:p>
            <a:p>
              <a:pPr algn="l" marL="582925" indent="-291463" lvl="1">
                <a:lnSpc>
                  <a:spcPts val="3779"/>
                </a:lnSpc>
                <a:buFont typeface="Arial"/>
                <a:buChar char="•"/>
              </a:pPr>
              <a:r>
                <a:rPr lang="en-US" sz="2699">
                  <a:solidFill>
                    <a:srgbClr val="FFFFFF"/>
                  </a:solidFill>
                  <a:latin typeface="Canva Sans"/>
                  <a:ea typeface="Canva Sans"/>
                  <a:cs typeface="Canva Sans"/>
                  <a:sym typeface="Canva Sans"/>
                </a:rPr>
                <a:t>Example: Food delivery startups like Swiggy in India inspired by global models like Uber Eats.</a:t>
              </a:r>
            </a:p>
            <a:p>
              <a:pPr algn="l">
                <a:lnSpc>
                  <a:spcPts val="3779"/>
                </a:lnSpc>
              </a:pPr>
              <a:r>
                <a:rPr lang="en-US" sz="2699">
                  <a:solidFill>
                    <a:srgbClr val="FFFFFF"/>
                  </a:solidFill>
                  <a:latin typeface="Canva Sans"/>
                  <a:ea typeface="Canva Sans"/>
                  <a:cs typeface="Canva Sans"/>
                  <a:sym typeface="Canva Sans"/>
                </a:rPr>
                <a:t>Key Trait</a:t>
              </a:r>
              <a:r>
                <a:rPr lang="en-US" sz="2699">
                  <a:solidFill>
                    <a:srgbClr val="FFFFFF"/>
                  </a:solidFill>
                  <a:latin typeface="Canva Sans"/>
                  <a:ea typeface="Canva Sans"/>
                  <a:cs typeface="Canva Sans"/>
                  <a:sym typeface="Canva Sans"/>
                </a:rPr>
                <a:t>s: Quick adaptation, focus on market demand, and cost-effectiveness.</a:t>
              </a:r>
            </a:p>
            <a:p>
              <a:pPr algn="l">
                <a:lnSpc>
                  <a:spcPts val="3779"/>
                </a:lnSpc>
              </a:pPr>
            </a:p>
          </p:txBody>
        </p:sp>
      </p:grpSp>
      <p:grpSp>
        <p:nvGrpSpPr>
          <p:cNvPr name="Group 19" id="19"/>
          <p:cNvGrpSpPr/>
          <p:nvPr/>
        </p:nvGrpSpPr>
        <p:grpSpPr>
          <a:xfrm rot="0">
            <a:off x="12596286" y="4187221"/>
            <a:ext cx="5691714" cy="5846686"/>
            <a:chOff x="0" y="0"/>
            <a:chExt cx="1499052" cy="1539868"/>
          </a:xfrm>
        </p:grpSpPr>
        <p:sp>
          <p:nvSpPr>
            <p:cNvPr name="Freeform 20" id="20"/>
            <p:cNvSpPr/>
            <p:nvPr/>
          </p:nvSpPr>
          <p:spPr>
            <a:xfrm flipH="false" flipV="false" rot="0">
              <a:off x="0" y="0"/>
              <a:ext cx="1499052" cy="1539868"/>
            </a:xfrm>
            <a:custGeom>
              <a:avLst/>
              <a:gdLst/>
              <a:ahLst/>
              <a:cxnLst/>
              <a:rect r="r" b="b" t="t" l="l"/>
              <a:pathLst>
                <a:path h="1539868" w="1499052">
                  <a:moveTo>
                    <a:pt x="69371" y="0"/>
                  </a:moveTo>
                  <a:lnTo>
                    <a:pt x="1429682" y="0"/>
                  </a:lnTo>
                  <a:cubicBezTo>
                    <a:pt x="1467994" y="0"/>
                    <a:pt x="1499052" y="31058"/>
                    <a:pt x="1499052" y="69371"/>
                  </a:cubicBezTo>
                  <a:lnTo>
                    <a:pt x="1499052" y="1470497"/>
                  </a:lnTo>
                  <a:cubicBezTo>
                    <a:pt x="1499052" y="1488896"/>
                    <a:pt x="1491744" y="1506540"/>
                    <a:pt x="1478734" y="1519550"/>
                  </a:cubicBezTo>
                  <a:cubicBezTo>
                    <a:pt x="1465725" y="1532559"/>
                    <a:pt x="1448080" y="1539868"/>
                    <a:pt x="1429682" y="1539868"/>
                  </a:cubicBezTo>
                  <a:lnTo>
                    <a:pt x="69371" y="1539868"/>
                  </a:lnTo>
                  <a:cubicBezTo>
                    <a:pt x="50972" y="1539868"/>
                    <a:pt x="33328" y="1532559"/>
                    <a:pt x="20318" y="1519550"/>
                  </a:cubicBezTo>
                  <a:cubicBezTo>
                    <a:pt x="7309" y="1506540"/>
                    <a:pt x="0" y="1488896"/>
                    <a:pt x="0" y="1470497"/>
                  </a:cubicBezTo>
                  <a:lnTo>
                    <a:pt x="0" y="69371"/>
                  </a:lnTo>
                  <a:cubicBezTo>
                    <a:pt x="0" y="50972"/>
                    <a:pt x="7309" y="33328"/>
                    <a:pt x="20318" y="20318"/>
                  </a:cubicBezTo>
                  <a:cubicBezTo>
                    <a:pt x="33328" y="7309"/>
                    <a:pt x="50972" y="0"/>
                    <a:pt x="69371" y="0"/>
                  </a:cubicBezTo>
                  <a:close/>
                </a:path>
              </a:pathLst>
            </a:custGeom>
            <a:solidFill>
              <a:srgbClr val="E90909"/>
            </a:solidFill>
          </p:spPr>
        </p:sp>
        <p:sp>
          <p:nvSpPr>
            <p:cNvPr name="TextBox 21" id="21"/>
            <p:cNvSpPr txBox="true"/>
            <p:nvPr/>
          </p:nvSpPr>
          <p:spPr>
            <a:xfrm>
              <a:off x="0" y="-57150"/>
              <a:ext cx="1499052" cy="1597018"/>
            </a:xfrm>
            <a:prstGeom prst="rect">
              <a:avLst/>
            </a:prstGeom>
          </p:spPr>
          <p:txBody>
            <a:bodyPr anchor="ctr" rtlCol="false" tIns="50800" lIns="50800" bIns="50800" rIns="50800"/>
            <a:lstStyle/>
            <a:p>
              <a:pPr algn="l">
                <a:lnSpc>
                  <a:spcPts val="3779"/>
                </a:lnSpc>
              </a:pPr>
              <a:r>
                <a:rPr lang="en-US" sz="2699">
                  <a:solidFill>
                    <a:srgbClr val="FFFFFF"/>
                  </a:solidFill>
                  <a:latin typeface="Canva Sans"/>
                  <a:ea typeface="Canva Sans"/>
                  <a:cs typeface="Canva Sans"/>
                  <a:sym typeface="Canva Sans"/>
                </a:rPr>
                <a:t>c) Adaptive Entrepreneurship</a:t>
              </a:r>
            </a:p>
            <a:p>
              <a:pPr algn="l" marL="582925" indent="-291463" lvl="1">
                <a:lnSpc>
                  <a:spcPts val="3779"/>
                </a:lnSpc>
                <a:buFont typeface="Arial"/>
                <a:buChar char="•"/>
              </a:pPr>
              <a:r>
                <a:rPr lang="en-US" sz="2699">
                  <a:solidFill>
                    <a:srgbClr val="FFFFFF"/>
                  </a:solidFill>
                  <a:latin typeface="Canva Sans"/>
                  <a:ea typeface="Canva Sans"/>
                  <a:cs typeface="Canva Sans"/>
                  <a:sym typeface="Canva Sans"/>
                </a:rPr>
                <a:t>Definition: Entrepreneurs adapt existing innovations to suit specific market needs.</a:t>
              </a:r>
            </a:p>
            <a:p>
              <a:pPr algn="l" marL="582925" indent="-291463" lvl="1">
                <a:lnSpc>
                  <a:spcPts val="3779"/>
                </a:lnSpc>
                <a:buFont typeface="Arial"/>
                <a:buChar char="•"/>
              </a:pPr>
              <a:r>
                <a:rPr lang="en-US" sz="2699">
                  <a:solidFill>
                    <a:srgbClr val="FFFFFF"/>
                  </a:solidFill>
                  <a:latin typeface="Canva Sans"/>
                  <a:ea typeface="Canva Sans"/>
                  <a:cs typeface="Canva Sans"/>
                  <a:sym typeface="Canva Sans"/>
                </a:rPr>
                <a:t>Example: Low-cost housing solutions tailored for developing nations.</a:t>
              </a:r>
            </a:p>
            <a:p>
              <a:pPr algn="l">
                <a:lnSpc>
                  <a:spcPts val="3779"/>
                </a:lnSpc>
              </a:pPr>
              <a:r>
                <a:rPr lang="en-US" sz="2699">
                  <a:solidFill>
                    <a:srgbClr val="FFFFFF"/>
                  </a:solidFill>
                  <a:latin typeface="Canva Sans"/>
                  <a:ea typeface="Canva Sans"/>
                  <a:cs typeface="Canva Sans"/>
                  <a:sym typeface="Canva Sans"/>
                </a:rPr>
                <a:t>Key Trait</a:t>
              </a:r>
              <a:r>
                <a:rPr lang="en-US" sz="2699">
                  <a:solidFill>
                    <a:srgbClr val="FFFFFF"/>
                  </a:solidFill>
                  <a:latin typeface="Canva Sans"/>
                  <a:ea typeface="Canva Sans"/>
                  <a:cs typeface="Canva Sans"/>
                  <a:sym typeface="Canva Sans"/>
                </a:rPr>
                <a:t>s: Flexibility, market understanding, and localized approach.</a:t>
              </a:r>
            </a:p>
            <a:p>
              <a:pPr algn="l">
                <a:lnSpc>
                  <a:spcPts val="3779"/>
                </a:lnSpc>
              </a:pPr>
            </a:p>
            <a:p>
              <a:pPr algn="l">
                <a:lnSpc>
                  <a:spcPts val="3779"/>
                </a:lnSpc>
              </a:pP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2510927" y="1445946"/>
            <a:ext cx="13266145" cy="3697554"/>
          </a:xfrm>
          <a:prstGeom prst="rect">
            <a:avLst/>
          </a:prstGeom>
        </p:spPr>
        <p:txBody>
          <a:bodyPr anchor="t" rtlCol="false" tIns="0" lIns="0" bIns="0" rIns="0">
            <a:spAutoFit/>
          </a:bodyPr>
          <a:lstStyle/>
          <a:p>
            <a:pPr algn="ctr">
              <a:lnSpc>
                <a:spcPts val="29297"/>
              </a:lnSpc>
            </a:pPr>
            <a:r>
              <a:rPr lang="en-US" sz="20927">
                <a:solidFill>
                  <a:srgbClr val="141619"/>
                </a:solidFill>
                <a:latin typeface="Sugo Classic"/>
                <a:ea typeface="Sugo Classic"/>
                <a:cs typeface="Sugo Classic"/>
                <a:sym typeface="Sugo Classic"/>
              </a:rPr>
              <a:t>Thank You </a:t>
            </a:r>
          </a:p>
        </p:txBody>
      </p:sp>
      <p:sp>
        <p:nvSpPr>
          <p:cNvPr name="Freeform 4" id="4"/>
          <p:cNvSpPr/>
          <p:nvPr/>
        </p:nvSpPr>
        <p:spPr>
          <a:xfrm flipH="false" flipV="false" rot="0">
            <a:off x="-352520" y="5878830"/>
            <a:ext cx="18640520" cy="6758940"/>
          </a:xfrm>
          <a:custGeom>
            <a:avLst/>
            <a:gdLst/>
            <a:ahLst/>
            <a:cxnLst/>
            <a:rect r="r" b="b" t="t" l="l"/>
            <a:pathLst>
              <a:path h="6758940" w="18640520">
                <a:moveTo>
                  <a:pt x="0" y="0"/>
                </a:moveTo>
                <a:lnTo>
                  <a:pt x="18640520" y="0"/>
                </a:lnTo>
                <a:lnTo>
                  <a:pt x="18640520" y="6758940"/>
                </a:lnTo>
                <a:lnTo>
                  <a:pt x="0" y="6758940"/>
                </a:lnTo>
                <a:lnTo>
                  <a:pt x="0" y="0"/>
                </a:lnTo>
                <a:close/>
              </a:path>
            </a:pathLst>
          </a:custGeom>
          <a:blipFill>
            <a:blip r:embed="rId3"/>
            <a:stretch>
              <a:fillRect l="0" t="-963" r="0" b="-963"/>
            </a:stretch>
          </a:blipFill>
        </p:spPr>
      </p:sp>
      <p:sp>
        <p:nvSpPr>
          <p:cNvPr name="Freeform 5" id="5"/>
          <p:cNvSpPr/>
          <p:nvPr/>
        </p:nvSpPr>
        <p:spPr>
          <a:xfrm flipH="false" flipV="false" rot="0">
            <a:off x="-984616" y="-490898"/>
            <a:ext cx="3335307" cy="8085592"/>
          </a:xfrm>
          <a:custGeom>
            <a:avLst/>
            <a:gdLst/>
            <a:ahLst/>
            <a:cxnLst/>
            <a:rect r="r" b="b" t="t" l="l"/>
            <a:pathLst>
              <a:path h="8085592" w="3335307">
                <a:moveTo>
                  <a:pt x="0" y="0"/>
                </a:moveTo>
                <a:lnTo>
                  <a:pt x="3335307" y="0"/>
                </a:lnTo>
                <a:lnTo>
                  <a:pt x="3335307" y="8085592"/>
                </a:lnTo>
                <a:lnTo>
                  <a:pt x="0" y="8085592"/>
                </a:lnTo>
                <a:lnTo>
                  <a:pt x="0" y="0"/>
                </a:lnTo>
                <a:close/>
              </a:path>
            </a:pathLst>
          </a:custGeom>
          <a:blipFill>
            <a:blip r:embed="rId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73299" y="-818860"/>
            <a:ext cx="1701877" cy="4125764"/>
          </a:xfrm>
          <a:custGeom>
            <a:avLst/>
            <a:gdLst/>
            <a:ahLst/>
            <a:cxnLst/>
            <a:rect r="r" b="b" t="t" l="l"/>
            <a:pathLst>
              <a:path h="4125764" w="1701877">
                <a:moveTo>
                  <a:pt x="0" y="0"/>
                </a:moveTo>
                <a:lnTo>
                  <a:pt x="1701877" y="0"/>
                </a:lnTo>
                <a:lnTo>
                  <a:pt x="1701877" y="4125764"/>
                </a:lnTo>
                <a:lnTo>
                  <a:pt x="0" y="4125764"/>
                </a:lnTo>
                <a:lnTo>
                  <a:pt x="0" y="0"/>
                </a:lnTo>
                <a:close/>
              </a:path>
            </a:pathLst>
          </a:custGeom>
          <a:blipFill>
            <a:blip r:embed="rId3"/>
            <a:stretch>
              <a:fillRect l="0" t="0" r="0" b="0"/>
            </a:stretch>
          </a:blipFill>
        </p:spPr>
      </p:sp>
      <p:sp>
        <p:nvSpPr>
          <p:cNvPr name="Freeform 4" id="4"/>
          <p:cNvSpPr/>
          <p:nvPr/>
        </p:nvSpPr>
        <p:spPr>
          <a:xfrm flipH="false" flipV="false" rot="0">
            <a:off x="16112824" y="4832136"/>
            <a:ext cx="3653151" cy="6381050"/>
          </a:xfrm>
          <a:custGeom>
            <a:avLst/>
            <a:gdLst/>
            <a:ahLst/>
            <a:cxnLst/>
            <a:rect r="r" b="b" t="t" l="l"/>
            <a:pathLst>
              <a:path h="6381050" w="3653151">
                <a:moveTo>
                  <a:pt x="0" y="0"/>
                </a:moveTo>
                <a:lnTo>
                  <a:pt x="3653151" y="0"/>
                </a:lnTo>
                <a:lnTo>
                  <a:pt x="3653151" y="6381050"/>
                </a:lnTo>
                <a:lnTo>
                  <a:pt x="0" y="6381050"/>
                </a:lnTo>
                <a:lnTo>
                  <a:pt x="0" y="0"/>
                </a:lnTo>
                <a:close/>
              </a:path>
            </a:pathLst>
          </a:custGeom>
          <a:blipFill>
            <a:blip r:embed="rId4"/>
            <a:stretch>
              <a:fillRect l="0" t="0" r="0" b="0"/>
            </a:stretch>
          </a:blipFill>
        </p:spPr>
      </p:sp>
      <p:sp>
        <p:nvSpPr>
          <p:cNvPr name="Freeform 5" id="5"/>
          <p:cNvSpPr/>
          <p:nvPr/>
        </p:nvSpPr>
        <p:spPr>
          <a:xfrm flipH="false" flipV="false" rot="0">
            <a:off x="13137880" y="8252132"/>
            <a:ext cx="3622518" cy="3513843"/>
          </a:xfrm>
          <a:custGeom>
            <a:avLst/>
            <a:gdLst/>
            <a:ahLst/>
            <a:cxnLst/>
            <a:rect r="r" b="b" t="t" l="l"/>
            <a:pathLst>
              <a:path h="3513843" w="3622518">
                <a:moveTo>
                  <a:pt x="0" y="0"/>
                </a:moveTo>
                <a:lnTo>
                  <a:pt x="3622518" y="0"/>
                </a:lnTo>
                <a:lnTo>
                  <a:pt x="3622518" y="3513843"/>
                </a:lnTo>
                <a:lnTo>
                  <a:pt x="0" y="3513843"/>
                </a:lnTo>
                <a:lnTo>
                  <a:pt x="0" y="0"/>
                </a:lnTo>
                <a:close/>
              </a:path>
            </a:pathLst>
          </a:custGeom>
          <a:blipFill>
            <a:blip r:embed="rId5"/>
            <a:stretch>
              <a:fillRect l="0" t="0" r="0" b="0"/>
            </a:stretch>
          </a:blipFill>
        </p:spPr>
      </p:sp>
      <p:sp>
        <p:nvSpPr>
          <p:cNvPr name="TextBox 6" id="6"/>
          <p:cNvSpPr txBox="true"/>
          <p:nvPr/>
        </p:nvSpPr>
        <p:spPr>
          <a:xfrm rot="0">
            <a:off x="2027611" y="3716455"/>
            <a:ext cx="13863727" cy="3132582"/>
          </a:xfrm>
          <a:prstGeom prst="rect">
            <a:avLst/>
          </a:prstGeom>
        </p:spPr>
        <p:txBody>
          <a:bodyPr anchor="t" rtlCol="false" tIns="0" lIns="0" bIns="0" rIns="0">
            <a:spAutoFit/>
          </a:bodyPr>
          <a:lstStyle/>
          <a:p>
            <a:pPr algn="ctr">
              <a:lnSpc>
                <a:spcPts val="5003"/>
              </a:lnSpc>
            </a:pPr>
            <a:r>
              <a:rPr lang="en-US" sz="3599">
                <a:solidFill>
                  <a:srgbClr val="000000"/>
                </a:solidFill>
                <a:latin typeface="Crimson Pro"/>
                <a:ea typeface="Crimson Pro"/>
                <a:cs typeface="Crimson Pro"/>
                <a:sym typeface="Crimson Pro"/>
              </a:rPr>
              <a:t>Entrepreneurship is the process of identifying a business opportunity, organizing resources, and taking risks to establish and manage a new business venture. It focuses on innovation, risk-taking, and creating value for customers and society.</a:t>
            </a:r>
          </a:p>
          <a:p>
            <a:pPr algn="ctr">
              <a:lnSpc>
                <a:spcPts val="5003"/>
              </a:lnSpc>
            </a:pPr>
          </a:p>
        </p:txBody>
      </p:sp>
      <p:sp>
        <p:nvSpPr>
          <p:cNvPr name="TextBox 7" id="7"/>
          <p:cNvSpPr txBox="true"/>
          <p:nvPr/>
        </p:nvSpPr>
        <p:spPr>
          <a:xfrm rot="0">
            <a:off x="2365143" y="1229712"/>
            <a:ext cx="13049309" cy="1830661"/>
          </a:xfrm>
          <a:prstGeom prst="rect">
            <a:avLst/>
          </a:prstGeom>
        </p:spPr>
        <p:txBody>
          <a:bodyPr anchor="t" rtlCol="false" tIns="0" lIns="0" bIns="0" rIns="0">
            <a:spAutoFit/>
          </a:bodyPr>
          <a:lstStyle/>
          <a:p>
            <a:pPr algn="ctr">
              <a:lnSpc>
                <a:spcPts val="14597"/>
              </a:lnSpc>
            </a:pPr>
            <a:r>
              <a:rPr lang="en-US" sz="10426">
                <a:solidFill>
                  <a:srgbClr val="141619"/>
                </a:solidFill>
                <a:latin typeface="Sugo Classic"/>
                <a:ea typeface="Sugo Classic"/>
                <a:cs typeface="Sugo Classic"/>
                <a:sym typeface="Sugo Classic"/>
              </a:rPr>
              <a:t>Definition of Entrepreneurship</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2175176" y="-247650"/>
            <a:ext cx="13049309" cy="1828526"/>
          </a:xfrm>
          <a:prstGeom prst="rect">
            <a:avLst/>
          </a:prstGeom>
        </p:spPr>
        <p:txBody>
          <a:bodyPr anchor="t" rtlCol="false" tIns="0" lIns="0" bIns="0" rIns="0">
            <a:spAutoFit/>
          </a:bodyPr>
          <a:lstStyle/>
          <a:p>
            <a:pPr algn="ctr">
              <a:lnSpc>
                <a:spcPts val="14597"/>
              </a:lnSpc>
            </a:pPr>
            <a:r>
              <a:rPr lang="en-US" sz="10426">
                <a:solidFill>
                  <a:srgbClr val="141619"/>
                </a:solidFill>
                <a:latin typeface="Sugo Classic"/>
                <a:ea typeface="Sugo Classic"/>
                <a:cs typeface="Sugo Classic"/>
                <a:sym typeface="Sugo Classic"/>
              </a:rPr>
              <a:t>Examples:</a:t>
            </a:r>
          </a:p>
        </p:txBody>
      </p:sp>
      <p:sp>
        <p:nvSpPr>
          <p:cNvPr name="TextBox 4" id="4"/>
          <p:cNvSpPr txBox="true"/>
          <p:nvPr/>
        </p:nvSpPr>
        <p:spPr>
          <a:xfrm rot="0">
            <a:off x="1324237" y="1514201"/>
            <a:ext cx="15609806" cy="8578723"/>
          </a:xfrm>
          <a:prstGeom prst="rect">
            <a:avLst/>
          </a:prstGeom>
        </p:spPr>
        <p:txBody>
          <a:bodyPr anchor="t" rtlCol="false" tIns="0" lIns="0" bIns="0" rIns="0">
            <a:spAutoFit/>
          </a:bodyPr>
          <a:lstStyle/>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Zerodha (Nikhil and Nithin Kamath): A fintech startup offering low-cost stock trading and investment solutions.</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BYJU’S (Byju Raveendran): An EdTech platform revolutionizing online education with personalized learning.</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Zomato (Deepinder Goyal): An online food delivery and restaurant discovery platform expanding globally.</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Nykaa (Falguni Nayar): A beauty and wellness platform catering to Indian consumers.</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CureFit (Mukesh Bansal and Ankit Nagori): A health and fitness platform integrating exercise, diet, and mental well-being.</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Dream11 (Harsh Jain and Bhavit Sheth): A fantasy sports platform for cricket, football, and other games.</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Urban Company (Abhiraj Bhal, Varun Khaitan, and Raghav Chandra): A home service marketplace providing convenience to urban dwellers.</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Ola Electric (Bhavish Aggarwal): Promoting electric vehicles for sustainable urban transport.</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Lenskart (Peyush Bansal): A D2C eyewear brand using AI and virtual try-on technology.</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Freshworks (Girish Mathrubootham): A SaaS company offering affordable customer engagement software.</a:t>
            </a:r>
          </a:p>
        </p:txBody>
      </p:sp>
      <p:sp>
        <p:nvSpPr>
          <p:cNvPr name="Freeform 5" id="5"/>
          <p:cNvSpPr/>
          <p:nvPr/>
        </p:nvSpPr>
        <p:spPr>
          <a:xfrm flipH="false" flipV="false" rot="0">
            <a:off x="177761" y="-750733"/>
            <a:ext cx="1701877" cy="4125764"/>
          </a:xfrm>
          <a:custGeom>
            <a:avLst/>
            <a:gdLst/>
            <a:ahLst/>
            <a:cxnLst/>
            <a:rect r="r" b="b" t="t" l="l"/>
            <a:pathLst>
              <a:path h="4125764" w="1701877">
                <a:moveTo>
                  <a:pt x="0" y="0"/>
                </a:moveTo>
                <a:lnTo>
                  <a:pt x="1701878" y="0"/>
                </a:lnTo>
                <a:lnTo>
                  <a:pt x="1701878" y="4125763"/>
                </a:lnTo>
                <a:lnTo>
                  <a:pt x="0" y="4125763"/>
                </a:lnTo>
                <a:lnTo>
                  <a:pt x="0" y="0"/>
                </a:lnTo>
                <a:close/>
              </a:path>
            </a:pathLst>
          </a:custGeom>
          <a:blipFill>
            <a:blip r:embed="rId3"/>
            <a:stretch>
              <a:fillRect l="0" t="0" r="0" b="0"/>
            </a:stretch>
          </a:blipFill>
        </p:spPr>
      </p:sp>
      <p:sp>
        <p:nvSpPr>
          <p:cNvPr name="Freeform 6" id="6"/>
          <p:cNvSpPr/>
          <p:nvPr/>
        </p:nvSpPr>
        <p:spPr>
          <a:xfrm flipH="false" flipV="false" rot="0">
            <a:off x="16834696" y="7057507"/>
            <a:ext cx="2258285" cy="3944603"/>
          </a:xfrm>
          <a:custGeom>
            <a:avLst/>
            <a:gdLst/>
            <a:ahLst/>
            <a:cxnLst/>
            <a:rect r="r" b="b" t="t" l="l"/>
            <a:pathLst>
              <a:path h="3944603" w="2258285">
                <a:moveTo>
                  <a:pt x="0" y="0"/>
                </a:moveTo>
                <a:lnTo>
                  <a:pt x="2258286" y="0"/>
                </a:lnTo>
                <a:lnTo>
                  <a:pt x="2258286" y="3944603"/>
                </a:lnTo>
                <a:lnTo>
                  <a:pt x="0" y="3944603"/>
                </a:lnTo>
                <a:lnTo>
                  <a:pt x="0" y="0"/>
                </a:lnTo>
                <a:close/>
              </a:path>
            </a:pathLst>
          </a:custGeom>
          <a:blipFill>
            <a:blip r:embed="rId4"/>
            <a:stretch>
              <a:fillRect l="0" t="0" r="0" b="0"/>
            </a:stretch>
          </a:blipFill>
        </p:spPr>
      </p:sp>
      <p:sp>
        <p:nvSpPr>
          <p:cNvPr name="Freeform 7" id="7"/>
          <p:cNvSpPr/>
          <p:nvPr/>
        </p:nvSpPr>
        <p:spPr>
          <a:xfrm flipH="false" flipV="false" rot="0">
            <a:off x="14995661" y="9171662"/>
            <a:ext cx="2239349" cy="2172168"/>
          </a:xfrm>
          <a:custGeom>
            <a:avLst/>
            <a:gdLst/>
            <a:ahLst/>
            <a:cxnLst/>
            <a:rect r="r" b="b" t="t" l="l"/>
            <a:pathLst>
              <a:path h="2172168" w="2239349">
                <a:moveTo>
                  <a:pt x="0" y="0"/>
                </a:moveTo>
                <a:lnTo>
                  <a:pt x="2239349" y="0"/>
                </a:lnTo>
                <a:lnTo>
                  <a:pt x="2239349" y="2172168"/>
                </a:lnTo>
                <a:lnTo>
                  <a:pt x="0" y="2172168"/>
                </a:lnTo>
                <a:lnTo>
                  <a:pt x="0" y="0"/>
                </a:lnTo>
                <a:close/>
              </a:path>
            </a:pathLst>
          </a:custGeom>
          <a:blipFill>
            <a:blip r:embed="rId5"/>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73299" y="-818860"/>
            <a:ext cx="1701877" cy="4125764"/>
          </a:xfrm>
          <a:custGeom>
            <a:avLst/>
            <a:gdLst/>
            <a:ahLst/>
            <a:cxnLst/>
            <a:rect r="r" b="b" t="t" l="l"/>
            <a:pathLst>
              <a:path h="4125764" w="1701877">
                <a:moveTo>
                  <a:pt x="0" y="0"/>
                </a:moveTo>
                <a:lnTo>
                  <a:pt x="1701877" y="0"/>
                </a:lnTo>
                <a:lnTo>
                  <a:pt x="1701877" y="4125764"/>
                </a:lnTo>
                <a:lnTo>
                  <a:pt x="0" y="4125764"/>
                </a:lnTo>
                <a:lnTo>
                  <a:pt x="0" y="0"/>
                </a:lnTo>
                <a:close/>
              </a:path>
            </a:pathLst>
          </a:custGeom>
          <a:blipFill>
            <a:blip r:embed="rId3"/>
            <a:stretch>
              <a:fillRect l="0" t="0" r="0" b="0"/>
            </a:stretch>
          </a:blipFill>
        </p:spPr>
      </p:sp>
      <p:sp>
        <p:nvSpPr>
          <p:cNvPr name="Freeform 4" id="4"/>
          <p:cNvSpPr/>
          <p:nvPr/>
        </p:nvSpPr>
        <p:spPr>
          <a:xfrm flipH="false" flipV="false" rot="0">
            <a:off x="16112824" y="4832136"/>
            <a:ext cx="3653151" cy="6381050"/>
          </a:xfrm>
          <a:custGeom>
            <a:avLst/>
            <a:gdLst/>
            <a:ahLst/>
            <a:cxnLst/>
            <a:rect r="r" b="b" t="t" l="l"/>
            <a:pathLst>
              <a:path h="6381050" w="3653151">
                <a:moveTo>
                  <a:pt x="0" y="0"/>
                </a:moveTo>
                <a:lnTo>
                  <a:pt x="3653151" y="0"/>
                </a:lnTo>
                <a:lnTo>
                  <a:pt x="3653151" y="6381050"/>
                </a:lnTo>
                <a:lnTo>
                  <a:pt x="0" y="6381050"/>
                </a:lnTo>
                <a:lnTo>
                  <a:pt x="0" y="0"/>
                </a:lnTo>
                <a:close/>
              </a:path>
            </a:pathLst>
          </a:custGeom>
          <a:blipFill>
            <a:blip r:embed="rId4"/>
            <a:stretch>
              <a:fillRect l="0" t="0" r="0" b="0"/>
            </a:stretch>
          </a:blipFill>
        </p:spPr>
      </p:sp>
      <p:sp>
        <p:nvSpPr>
          <p:cNvPr name="Freeform 5" id="5"/>
          <p:cNvSpPr/>
          <p:nvPr/>
        </p:nvSpPr>
        <p:spPr>
          <a:xfrm flipH="false" flipV="false" rot="0">
            <a:off x="13137880" y="8252132"/>
            <a:ext cx="3622518" cy="3513843"/>
          </a:xfrm>
          <a:custGeom>
            <a:avLst/>
            <a:gdLst/>
            <a:ahLst/>
            <a:cxnLst/>
            <a:rect r="r" b="b" t="t" l="l"/>
            <a:pathLst>
              <a:path h="3513843" w="3622518">
                <a:moveTo>
                  <a:pt x="0" y="0"/>
                </a:moveTo>
                <a:lnTo>
                  <a:pt x="3622518" y="0"/>
                </a:lnTo>
                <a:lnTo>
                  <a:pt x="3622518" y="3513843"/>
                </a:lnTo>
                <a:lnTo>
                  <a:pt x="0" y="3513843"/>
                </a:lnTo>
                <a:lnTo>
                  <a:pt x="0" y="0"/>
                </a:lnTo>
                <a:close/>
              </a:path>
            </a:pathLst>
          </a:custGeom>
          <a:blipFill>
            <a:blip r:embed="rId5"/>
            <a:stretch>
              <a:fillRect l="0" t="0" r="0" b="0"/>
            </a:stretch>
          </a:blipFill>
        </p:spPr>
      </p:sp>
      <p:sp>
        <p:nvSpPr>
          <p:cNvPr name="TextBox 6" id="6"/>
          <p:cNvSpPr txBox="true"/>
          <p:nvPr/>
        </p:nvSpPr>
        <p:spPr>
          <a:xfrm rot="0">
            <a:off x="2027611" y="3716455"/>
            <a:ext cx="13863727" cy="3132582"/>
          </a:xfrm>
          <a:prstGeom prst="rect">
            <a:avLst/>
          </a:prstGeom>
        </p:spPr>
        <p:txBody>
          <a:bodyPr anchor="t" rtlCol="false" tIns="0" lIns="0" bIns="0" rIns="0">
            <a:spAutoFit/>
          </a:bodyPr>
          <a:lstStyle/>
          <a:p>
            <a:pPr algn="ctr">
              <a:lnSpc>
                <a:spcPts val="5003"/>
              </a:lnSpc>
            </a:pPr>
            <a:r>
              <a:rPr lang="en-US" sz="3599">
                <a:solidFill>
                  <a:srgbClr val="000000"/>
                </a:solidFill>
                <a:latin typeface="Crimson Pro"/>
                <a:ea typeface="Crimson Pro"/>
                <a:cs typeface="Crimson Pro"/>
                <a:sym typeface="Crimson Pro"/>
              </a:rPr>
              <a:t>Small businesses are independently owned and operated enterprises that have a limited scale of operations in terms of revenue, workforce, or market reach. They often cater to local or niche markets.</a:t>
            </a:r>
          </a:p>
          <a:p>
            <a:pPr algn="ctr">
              <a:lnSpc>
                <a:spcPts val="5003"/>
              </a:lnSpc>
            </a:pPr>
            <a:r>
              <a:rPr lang="en-US" sz="3599">
                <a:solidFill>
                  <a:srgbClr val="000000"/>
                </a:solidFill>
                <a:latin typeface="Crimson Pro"/>
                <a:ea typeface="Crimson Pro"/>
                <a:cs typeface="Crimson Pro"/>
                <a:sym typeface="Crimson Pro"/>
              </a:rPr>
              <a:t>Example:</a:t>
            </a:r>
          </a:p>
          <a:p>
            <a:pPr algn="ctr">
              <a:lnSpc>
                <a:spcPts val="5003"/>
              </a:lnSpc>
            </a:pPr>
            <a:r>
              <a:rPr lang="en-US" sz="3599">
                <a:solidFill>
                  <a:srgbClr val="000000"/>
                </a:solidFill>
                <a:latin typeface="Crimson Pro"/>
                <a:ea typeface="Crimson Pro"/>
                <a:cs typeface="Crimson Pro"/>
                <a:sym typeface="Crimson Pro"/>
              </a:rPr>
              <a:t> A family-owned bakery serving a specific neighborhood.</a:t>
            </a:r>
          </a:p>
        </p:txBody>
      </p:sp>
      <p:sp>
        <p:nvSpPr>
          <p:cNvPr name="TextBox 7" id="7"/>
          <p:cNvSpPr txBox="true"/>
          <p:nvPr/>
        </p:nvSpPr>
        <p:spPr>
          <a:xfrm rot="0">
            <a:off x="2365143" y="1229712"/>
            <a:ext cx="13049309" cy="1830661"/>
          </a:xfrm>
          <a:prstGeom prst="rect">
            <a:avLst/>
          </a:prstGeom>
        </p:spPr>
        <p:txBody>
          <a:bodyPr anchor="t" rtlCol="false" tIns="0" lIns="0" bIns="0" rIns="0">
            <a:spAutoFit/>
          </a:bodyPr>
          <a:lstStyle/>
          <a:p>
            <a:pPr algn="ctr">
              <a:lnSpc>
                <a:spcPts val="14597"/>
              </a:lnSpc>
            </a:pPr>
            <a:r>
              <a:rPr lang="en-US" sz="10426">
                <a:solidFill>
                  <a:srgbClr val="141619"/>
                </a:solidFill>
                <a:latin typeface="Sugo Classic"/>
                <a:ea typeface="Sugo Classic"/>
                <a:cs typeface="Sugo Classic"/>
                <a:sym typeface="Sugo Classic"/>
              </a:rPr>
              <a:t>Definition of Small Business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73299" y="-818860"/>
            <a:ext cx="1701877" cy="4125764"/>
          </a:xfrm>
          <a:custGeom>
            <a:avLst/>
            <a:gdLst/>
            <a:ahLst/>
            <a:cxnLst/>
            <a:rect r="r" b="b" t="t" l="l"/>
            <a:pathLst>
              <a:path h="4125764" w="1701877">
                <a:moveTo>
                  <a:pt x="0" y="0"/>
                </a:moveTo>
                <a:lnTo>
                  <a:pt x="1701877" y="0"/>
                </a:lnTo>
                <a:lnTo>
                  <a:pt x="1701877" y="4125764"/>
                </a:lnTo>
                <a:lnTo>
                  <a:pt x="0" y="4125764"/>
                </a:lnTo>
                <a:lnTo>
                  <a:pt x="0" y="0"/>
                </a:lnTo>
                <a:close/>
              </a:path>
            </a:pathLst>
          </a:custGeom>
          <a:blipFill>
            <a:blip r:embed="rId3"/>
            <a:stretch>
              <a:fillRect l="0" t="0" r="0" b="0"/>
            </a:stretch>
          </a:blipFill>
        </p:spPr>
      </p:sp>
      <p:sp>
        <p:nvSpPr>
          <p:cNvPr name="Freeform 4" id="4"/>
          <p:cNvSpPr/>
          <p:nvPr/>
        </p:nvSpPr>
        <p:spPr>
          <a:xfrm flipH="false" flipV="false" rot="0">
            <a:off x="16834696" y="7057507"/>
            <a:ext cx="2258285" cy="3944603"/>
          </a:xfrm>
          <a:custGeom>
            <a:avLst/>
            <a:gdLst/>
            <a:ahLst/>
            <a:cxnLst/>
            <a:rect r="r" b="b" t="t" l="l"/>
            <a:pathLst>
              <a:path h="3944603" w="2258285">
                <a:moveTo>
                  <a:pt x="0" y="0"/>
                </a:moveTo>
                <a:lnTo>
                  <a:pt x="2258286" y="0"/>
                </a:lnTo>
                <a:lnTo>
                  <a:pt x="2258286" y="3944603"/>
                </a:lnTo>
                <a:lnTo>
                  <a:pt x="0" y="3944603"/>
                </a:lnTo>
                <a:lnTo>
                  <a:pt x="0" y="0"/>
                </a:lnTo>
                <a:close/>
              </a:path>
            </a:pathLst>
          </a:custGeom>
          <a:blipFill>
            <a:blip r:embed="rId4"/>
            <a:stretch>
              <a:fillRect l="0" t="0" r="0" b="0"/>
            </a:stretch>
          </a:blipFill>
        </p:spPr>
      </p:sp>
      <p:sp>
        <p:nvSpPr>
          <p:cNvPr name="Freeform 5" id="5"/>
          <p:cNvSpPr/>
          <p:nvPr/>
        </p:nvSpPr>
        <p:spPr>
          <a:xfrm flipH="false" flipV="false" rot="0">
            <a:off x="14995661" y="9171662"/>
            <a:ext cx="2239349" cy="2172168"/>
          </a:xfrm>
          <a:custGeom>
            <a:avLst/>
            <a:gdLst/>
            <a:ahLst/>
            <a:cxnLst/>
            <a:rect r="r" b="b" t="t" l="l"/>
            <a:pathLst>
              <a:path h="2172168" w="2239349">
                <a:moveTo>
                  <a:pt x="0" y="0"/>
                </a:moveTo>
                <a:lnTo>
                  <a:pt x="2239349" y="0"/>
                </a:lnTo>
                <a:lnTo>
                  <a:pt x="2239349" y="2172168"/>
                </a:lnTo>
                <a:lnTo>
                  <a:pt x="0" y="2172168"/>
                </a:lnTo>
                <a:lnTo>
                  <a:pt x="0" y="0"/>
                </a:lnTo>
                <a:close/>
              </a:path>
            </a:pathLst>
          </a:custGeom>
          <a:blipFill>
            <a:blip r:embed="rId5"/>
            <a:stretch>
              <a:fillRect l="0" t="0" r="0" b="0"/>
            </a:stretch>
          </a:blipFill>
        </p:spPr>
      </p:sp>
      <p:graphicFrame>
        <p:nvGraphicFramePr>
          <p:cNvPr name="Table 6" id="6"/>
          <p:cNvGraphicFramePr>
            <a:graphicFrameLocks noGrp="true"/>
          </p:cNvGraphicFramePr>
          <p:nvPr/>
        </p:nvGraphicFramePr>
        <p:xfrm>
          <a:off x="2397997" y="361271"/>
          <a:ext cx="13060538" cy="9439275"/>
        </p:xfrm>
        <a:graphic>
          <a:graphicData uri="http://schemas.openxmlformats.org/drawingml/2006/table">
            <a:tbl>
              <a:tblPr/>
              <a:tblGrid>
                <a:gridCol w="3754202"/>
                <a:gridCol w="4254892"/>
                <a:gridCol w="5051444"/>
              </a:tblGrid>
              <a:tr h="2560451">
                <a:tc gridSpan="3">
                  <a:txBody>
                    <a:bodyPr anchor="t" rtlCol="false"/>
                    <a:lstStyle/>
                    <a:p>
                      <a:pPr algn="ctr">
                        <a:lnSpc>
                          <a:spcPts val="8399"/>
                        </a:lnSpc>
                        <a:defRPr/>
                      </a:pPr>
                      <a:r>
                        <a:rPr lang="en-US" sz="5999">
                          <a:solidFill>
                            <a:srgbClr val="000000"/>
                          </a:solidFill>
                          <a:latin typeface="Sugo Classic"/>
                          <a:ea typeface="Sugo Classic"/>
                          <a:cs typeface="Sugo Classic"/>
                          <a:sym typeface="Sugo Classic"/>
                        </a:rPr>
                        <a:t>Comparison</a:t>
                      </a:r>
                      <a:endParaRPr lang="en-US" sz="1100"/>
                    </a:p>
                    <a:p>
                      <a:pPr algn="ctr">
                        <a:lnSpc>
                          <a:spcPts val="8399"/>
                        </a:lnSpc>
                      </a:pPr>
                      <a:r>
                        <a:rPr lang="en-US" sz="5999">
                          <a:solidFill>
                            <a:srgbClr val="000000"/>
                          </a:solidFill>
                          <a:latin typeface="Sugo Classic"/>
                          <a:ea typeface="Sugo Classic"/>
                          <a:cs typeface="Sugo Classic"/>
                          <a:sym typeface="Sugo Classic"/>
                        </a:rPr>
                        <a:t>  Between Entrepreneurship and Small Business</a:t>
                      </a:r>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hMerge="true">
                  <a:txBody>
                    <a:bodyPr anchor="t" rtlCol="false"/>
                    <a:lstStyle/>
                    <a:p>
                      <a:pPr algn="ctr">
                        <a:lnSpc>
                          <a:spcPts val="8399"/>
                        </a:lnSpc>
                        <a:defRPr/>
                      </a:pPr>
                      <a:r>
                        <a:rPr lang="en-US" sz="5999">
                          <a:solidFill>
                            <a:srgbClr val="000000"/>
                          </a:solidFill>
                          <a:latin typeface="Sugo Classic"/>
                          <a:ea typeface="Sugo Classic"/>
                          <a:cs typeface="Sugo Classic"/>
                          <a:sym typeface="Sugo Classic"/>
                        </a:rPr>
                        <a:t>Comparison</a:t>
                      </a:r>
                      <a:endParaRPr lang="en-US" sz="1100"/>
                    </a:p>
                    <a:p>
                      <a:pPr algn="ctr">
                        <a:lnSpc>
                          <a:spcPts val="8399"/>
                        </a:lnSpc>
                      </a:pPr>
                      <a:r>
                        <a:rPr lang="en-US" sz="5999">
                          <a:solidFill>
                            <a:srgbClr val="000000"/>
                          </a:solidFill>
                          <a:latin typeface="Sugo Classic"/>
                          <a:ea typeface="Sugo Classic"/>
                          <a:cs typeface="Sugo Classic"/>
                          <a:sym typeface="Sugo Classic"/>
                        </a:rPr>
                        <a:t>  Between Entrepreneurship and Small Business</a:t>
                      </a:r>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hMerge="true">
                  <a:txBody>
                    <a:bodyPr anchor="t" rtlCol="false"/>
                    <a:lstStyle/>
                    <a:p>
                      <a:pPr algn="ctr">
                        <a:lnSpc>
                          <a:spcPts val="8399"/>
                        </a:lnSpc>
                        <a:defRPr/>
                      </a:pPr>
                      <a:r>
                        <a:rPr lang="en-US" sz="5999">
                          <a:solidFill>
                            <a:srgbClr val="000000"/>
                          </a:solidFill>
                          <a:latin typeface="Sugo Classic"/>
                          <a:ea typeface="Sugo Classic"/>
                          <a:cs typeface="Sugo Classic"/>
                          <a:sym typeface="Sugo Classic"/>
                        </a:rPr>
                        <a:t>Comparison</a:t>
                      </a:r>
                      <a:endParaRPr lang="en-US" sz="1100"/>
                    </a:p>
                    <a:p>
                      <a:pPr algn="ctr">
                        <a:lnSpc>
                          <a:spcPts val="8399"/>
                        </a:lnSpc>
                      </a:pPr>
                      <a:r>
                        <a:rPr lang="en-US" sz="5999">
                          <a:solidFill>
                            <a:srgbClr val="000000"/>
                          </a:solidFill>
                          <a:latin typeface="Sugo Classic"/>
                          <a:ea typeface="Sugo Classic"/>
                          <a:cs typeface="Sugo Classic"/>
                          <a:sym typeface="Sugo Classic"/>
                        </a:rPr>
                        <a:t>  Between Entrepreneurship and Small Business</a:t>
                      </a:r>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964946">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Aspect</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Entrepreneurship</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Small Business</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964946">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Focus</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Innovation and growth</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Stability and steady income</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964946">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Risk Level</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High</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Moderate</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509520">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Goals</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Market disruption, scalability</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Local market penetration,</a:t>
                      </a:r>
                      <a:endParaRPr lang="en-US" sz="1100"/>
                    </a:p>
                    <a:p>
                      <a:pPr algn="l">
                        <a:lnSpc>
                          <a:spcPts val="4339"/>
                        </a:lnSpc>
                      </a:pPr>
                      <a:r>
                        <a:rPr lang="en-US" sz="3099">
                          <a:solidFill>
                            <a:srgbClr val="000000"/>
                          </a:solidFill>
                          <a:latin typeface="Sugo Classic"/>
                          <a:ea typeface="Sugo Classic"/>
                          <a:cs typeface="Sugo Classic"/>
                          <a:sym typeface="Sugo Classic"/>
                        </a:rPr>
                        <a:t>  sustainability</a:t>
                      </a:r>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509520">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Capital</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Requires significant investment</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Operates with limited capital</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964946">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Market</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Broad (regional or global)</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4339"/>
                        </a:lnSpc>
                        <a:defRPr/>
                      </a:pPr>
                      <a:r>
                        <a:rPr lang="en-US" sz="3099">
                          <a:solidFill>
                            <a:srgbClr val="000000"/>
                          </a:solidFill>
                          <a:latin typeface="Sugo Classic"/>
                          <a:ea typeface="Sugo Classic"/>
                          <a:cs typeface="Sugo Classic"/>
                          <a:sym typeface="Sugo Classic"/>
                        </a:rPr>
                        <a:t>Local or niche markets</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73299" y="-818860"/>
            <a:ext cx="1701877" cy="4125764"/>
          </a:xfrm>
          <a:custGeom>
            <a:avLst/>
            <a:gdLst/>
            <a:ahLst/>
            <a:cxnLst/>
            <a:rect r="r" b="b" t="t" l="l"/>
            <a:pathLst>
              <a:path h="4125764" w="1701877">
                <a:moveTo>
                  <a:pt x="0" y="0"/>
                </a:moveTo>
                <a:lnTo>
                  <a:pt x="1701877" y="0"/>
                </a:lnTo>
                <a:lnTo>
                  <a:pt x="1701877" y="4125764"/>
                </a:lnTo>
                <a:lnTo>
                  <a:pt x="0" y="4125764"/>
                </a:lnTo>
                <a:lnTo>
                  <a:pt x="0" y="0"/>
                </a:lnTo>
                <a:close/>
              </a:path>
            </a:pathLst>
          </a:custGeom>
          <a:blipFill>
            <a:blip r:embed="rId3"/>
            <a:stretch>
              <a:fillRect l="0" t="0" r="0" b="0"/>
            </a:stretch>
          </a:blipFill>
        </p:spPr>
      </p:sp>
      <p:sp>
        <p:nvSpPr>
          <p:cNvPr name="TextBox 4" id="4"/>
          <p:cNvSpPr txBox="true"/>
          <p:nvPr/>
        </p:nvSpPr>
        <p:spPr>
          <a:xfrm rot="0">
            <a:off x="2619345" y="1613027"/>
            <a:ext cx="14062409" cy="5308981"/>
          </a:xfrm>
          <a:prstGeom prst="rect">
            <a:avLst/>
          </a:prstGeom>
        </p:spPr>
        <p:txBody>
          <a:bodyPr anchor="t" rtlCol="false" tIns="0" lIns="0" bIns="0" rIns="0">
            <a:spAutoFit/>
          </a:bodyPr>
          <a:lstStyle/>
          <a:p>
            <a:pPr algn="just">
              <a:lnSpc>
                <a:spcPts val="5281"/>
              </a:lnSpc>
            </a:pPr>
            <a:r>
              <a:rPr lang="en-US" sz="3799">
                <a:solidFill>
                  <a:srgbClr val="000000"/>
                </a:solidFill>
                <a:latin typeface="Crimson Pro"/>
                <a:ea typeface="Crimson Pro"/>
                <a:cs typeface="Crimson Pro"/>
                <a:sym typeface="Crimson Pro"/>
              </a:rPr>
              <a:t>THUS,</a:t>
            </a:r>
          </a:p>
          <a:p>
            <a:pPr algn="just">
              <a:lnSpc>
                <a:spcPts val="5281"/>
              </a:lnSpc>
            </a:pPr>
            <a:r>
              <a:rPr lang="en-US" sz="3799">
                <a:solidFill>
                  <a:srgbClr val="000000"/>
                </a:solidFill>
                <a:latin typeface="Crimson Pro"/>
                <a:ea typeface="Crimson Pro"/>
                <a:cs typeface="Crimson Pro"/>
                <a:sym typeface="Crimson Pro"/>
              </a:rPr>
              <a:t>Entrepreneurship and small businesses are critical for driving I</a:t>
            </a:r>
            <a:r>
              <a:rPr lang="en-US" sz="3799" b="true">
                <a:solidFill>
                  <a:srgbClr val="E90909"/>
                </a:solidFill>
                <a:latin typeface="Crimson Pro Bold"/>
                <a:ea typeface="Crimson Pro Bold"/>
                <a:cs typeface="Crimson Pro Bold"/>
                <a:sym typeface="Crimson Pro Bold"/>
              </a:rPr>
              <a:t>nnovation, Economic Growth, and Societal Development</a:t>
            </a:r>
            <a:r>
              <a:rPr lang="en-US" sz="3799">
                <a:solidFill>
                  <a:srgbClr val="000000"/>
                </a:solidFill>
                <a:latin typeface="Crimson Pro"/>
                <a:ea typeface="Crimson Pro"/>
                <a:cs typeface="Crimson Pro"/>
                <a:sym typeface="Crimson Pro"/>
              </a:rPr>
              <a:t>. They provide a platform for creative individuals to transform ideas into reality while addressing local needs and fostering community development. However, addressing challenges such as access to capital and regulatory hurdles is essential to support these ventures effectively.</a:t>
            </a:r>
          </a:p>
          <a:p>
            <a:pPr algn="just">
              <a:lnSpc>
                <a:spcPts val="5281"/>
              </a:lnSpc>
            </a:pPr>
          </a:p>
        </p:txBody>
      </p:sp>
      <p:sp>
        <p:nvSpPr>
          <p:cNvPr name="Freeform 5" id="5"/>
          <p:cNvSpPr/>
          <p:nvPr/>
        </p:nvSpPr>
        <p:spPr>
          <a:xfrm flipH="false" flipV="false" rot="0">
            <a:off x="16834696" y="7057507"/>
            <a:ext cx="2258285" cy="3944603"/>
          </a:xfrm>
          <a:custGeom>
            <a:avLst/>
            <a:gdLst/>
            <a:ahLst/>
            <a:cxnLst/>
            <a:rect r="r" b="b" t="t" l="l"/>
            <a:pathLst>
              <a:path h="3944603" w="2258285">
                <a:moveTo>
                  <a:pt x="0" y="0"/>
                </a:moveTo>
                <a:lnTo>
                  <a:pt x="2258286" y="0"/>
                </a:lnTo>
                <a:lnTo>
                  <a:pt x="2258286" y="3944603"/>
                </a:lnTo>
                <a:lnTo>
                  <a:pt x="0" y="3944603"/>
                </a:lnTo>
                <a:lnTo>
                  <a:pt x="0" y="0"/>
                </a:lnTo>
                <a:close/>
              </a:path>
            </a:pathLst>
          </a:custGeom>
          <a:blipFill>
            <a:blip r:embed="rId4"/>
            <a:stretch>
              <a:fillRect l="0" t="0" r="0" b="0"/>
            </a:stretch>
          </a:blipFill>
        </p:spPr>
      </p:sp>
      <p:sp>
        <p:nvSpPr>
          <p:cNvPr name="Freeform 6" id="6"/>
          <p:cNvSpPr/>
          <p:nvPr/>
        </p:nvSpPr>
        <p:spPr>
          <a:xfrm flipH="false" flipV="false" rot="0">
            <a:off x="14995661" y="9171662"/>
            <a:ext cx="2239349" cy="2172168"/>
          </a:xfrm>
          <a:custGeom>
            <a:avLst/>
            <a:gdLst/>
            <a:ahLst/>
            <a:cxnLst/>
            <a:rect r="r" b="b" t="t" l="l"/>
            <a:pathLst>
              <a:path h="2172168" w="2239349">
                <a:moveTo>
                  <a:pt x="0" y="0"/>
                </a:moveTo>
                <a:lnTo>
                  <a:pt x="2239349" y="0"/>
                </a:lnTo>
                <a:lnTo>
                  <a:pt x="2239349" y="2172168"/>
                </a:lnTo>
                <a:lnTo>
                  <a:pt x="0" y="2172168"/>
                </a:lnTo>
                <a:lnTo>
                  <a:pt x="0" y="0"/>
                </a:lnTo>
                <a:close/>
              </a:path>
            </a:pathLst>
          </a:custGeom>
          <a:blipFill>
            <a:blip r:embed="rId5"/>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73299" y="-818860"/>
            <a:ext cx="1701877" cy="4125764"/>
          </a:xfrm>
          <a:custGeom>
            <a:avLst/>
            <a:gdLst/>
            <a:ahLst/>
            <a:cxnLst/>
            <a:rect r="r" b="b" t="t" l="l"/>
            <a:pathLst>
              <a:path h="4125764" w="1701877">
                <a:moveTo>
                  <a:pt x="0" y="0"/>
                </a:moveTo>
                <a:lnTo>
                  <a:pt x="1701877" y="0"/>
                </a:lnTo>
                <a:lnTo>
                  <a:pt x="1701877" y="4125764"/>
                </a:lnTo>
                <a:lnTo>
                  <a:pt x="0" y="4125764"/>
                </a:lnTo>
                <a:lnTo>
                  <a:pt x="0" y="0"/>
                </a:lnTo>
                <a:close/>
              </a:path>
            </a:pathLst>
          </a:custGeom>
          <a:blipFill>
            <a:blip r:embed="rId3"/>
            <a:stretch>
              <a:fillRect l="0" t="0" r="0" b="0"/>
            </a:stretch>
          </a:blipFill>
        </p:spPr>
      </p:sp>
      <p:sp>
        <p:nvSpPr>
          <p:cNvPr name="Freeform 4" id="4"/>
          <p:cNvSpPr/>
          <p:nvPr/>
        </p:nvSpPr>
        <p:spPr>
          <a:xfrm flipH="false" flipV="false" rot="0">
            <a:off x="16112824" y="4832136"/>
            <a:ext cx="3653151" cy="6381050"/>
          </a:xfrm>
          <a:custGeom>
            <a:avLst/>
            <a:gdLst/>
            <a:ahLst/>
            <a:cxnLst/>
            <a:rect r="r" b="b" t="t" l="l"/>
            <a:pathLst>
              <a:path h="6381050" w="3653151">
                <a:moveTo>
                  <a:pt x="0" y="0"/>
                </a:moveTo>
                <a:lnTo>
                  <a:pt x="3653151" y="0"/>
                </a:lnTo>
                <a:lnTo>
                  <a:pt x="3653151" y="6381050"/>
                </a:lnTo>
                <a:lnTo>
                  <a:pt x="0" y="6381050"/>
                </a:lnTo>
                <a:lnTo>
                  <a:pt x="0" y="0"/>
                </a:lnTo>
                <a:close/>
              </a:path>
            </a:pathLst>
          </a:custGeom>
          <a:blipFill>
            <a:blip r:embed="rId4"/>
            <a:stretch>
              <a:fillRect l="0" t="0" r="0" b="0"/>
            </a:stretch>
          </a:blipFill>
        </p:spPr>
      </p:sp>
      <p:sp>
        <p:nvSpPr>
          <p:cNvPr name="Freeform 5" id="5"/>
          <p:cNvSpPr/>
          <p:nvPr/>
        </p:nvSpPr>
        <p:spPr>
          <a:xfrm flipH="false" flipV="false" rot="0">
            <a:off x="13137880" y="8252132"/>
            <a:ext cx="3622518" cy="3513843"/>
          </a:xfrm>
          <a:custGeom>
            <a:avLst/>
            <a:gdLst/>
            <a:ahLst/>
            <a:cxnLst/>
            <a:rect r="r" b="b" t="t" l="l"/>
            <a:pathLst>
              <a:path h="3513843" w="3622518">
                <a:moveTo>
                  <a:pt x="0" y="0"/>
                </a:moveTo>
                <a:lnTo>
                  <a:pt x="3622518" y="0"/>
                </a:lnTo>
                <a:lnTo>
                  <a:pt x="3622518" y="3513843"/>
                </a:lnTo>
                <a:lnTo>
                  <a:pt x="0" y="3513843"/>
                </a:lnTo>
                <a:lnTo>
                  <a:pt x="0" y="0"/>
                </a:lnTo>
                <a:close/>
              </a:path>
            </a:pathLst>
          </a:custGeom>
          <a:blipFill>
            <a:blip r:embed="rId5"/>
            <a:stretch>
              <a:fillRect l="0" t="0" r="0" b="0"/>
            </a:stretch>
          </a:blipFill>
        </p:spPr>
      </p:sp>
      <p:sp>
        <p:nvSpPr>
          <p:cNvPr name="TextBox 6" id="6"/>
          <p:cNvSpPr txBox="true"/>
          <p:nvPr/>
        </p:nvSpPr>
        <p:spPr>
          <a:xfrm rot="0">
            <a:off x="1606247" y="3853434"/>
            <a:ext cx="14567101" cy="2503932"/>
          </a:xfrm>
          <a:prstGeom prst="rect">
            <a:avLst/>
          </a:prstGeom>
        </p:spPr>
        <p:txBody>
          <a:bodyPr anchor="t" rtlCol="false" tIns="0" lIns="0" bIns="0" rIns="0">
            <a:spAutoFit/>
          </a:bodyPr>
          <a:lstStyle/>
          <a:p>
            <a:pPr algn="ctr">
              <a:lnSpc>
                <a:spcPts val="5003"/>
              </a:lnSpc>
            </a:pPr>
            <a:r>
              <a:rPr lang="en-US" sz="3599">
                <a:solidFill>
                  <a:srgbClr val="000000"/>
                </a:solidFill>
                <a:latin typeface="Crimson Pro"/>
                <a:ea typeface="Crimson Pro"/>
                <a:cs typeface="Crimson Pro"/>
                <a:sym typeface="Crimson Pro"/>
              </a:rPr>
              <a:t>Entrepreneurship is the process of identifying a business opportunity, innovating to solve problems, taking calculated risks, and organizing resources to create and manage a new business venture. It emphasizes innovation, creativity, and value creation for customers, businesses, and society</a:t>
            </a:r>
          </a:p>
        </p:txBody>
      </p:sp>
      <p:sp>
        <p:nvSpPr>
          <p:cNvPr name="TextBox 7" id="7"/>
          <p:cNvSpPr txBox="true"/>
          <p:nvPr/>
        </p:nvSpPr>
        <p:spPr>
          <a:xfrm rot="0">
            <a:off x="2365143" y="1229712"/>
            <a:ext cx="13049309" cy="1830661"/>
          </a:xfrm>
          <a:prstGeom prst="rect">
            <a:avLst/>
          </a:prstGeom>
        </p:spPr>
        <p:txBody>
          <a:bodyPr anchor="t" rtlCol="false" tIns="0" lIns="0" bIns="0" rIns="0">
            <a:spAutoFit/>
          </a:bodyPr>
          <a:lstStyle/>
          <a:p>
            <a:pPr algn="ctr">
              <a:lnSpc>
                <a:spcPts val="14597"/>
              </a:lnSpc>
            </a:pPr>
            <a:r>
              <a:rPr lang="en-US" sz="10426">
                <a:solidFill>
                  <a:srgbClr val="141619"/>
                </a:solidFill>
                <a:latin typeface="Sugo Classic"/>
                <a:ea typeface="Sugo Classic"/>
                <a:cs typeface="Sugo Classic"/>
                <a:sym typeface="Sugo Classic"/>
              </a:rPr>
              <a:t>Entrepreneurship</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2619345" y="1145062"/>
            <a:ext cx="13049309" cy="1828526"/>
          </a:xfrm>
          <a:prstGeom prst="rect">
            <a:avLst/>
          </a:prstGeom>
        </p:spPr>
        <p:txBody>
          <a:bodyPr anchor="t" rtlCol="false" tIns="0" lIns="0" bIns="0" rIns="0">
            <a:spAutoFit/>
          </a:bodyPr>
          <a:lstStyle/>
          <a:p>
            <a:pPr algn="ctr">
              <a:lnSpc>
                <a:spcPts val="14597"/>
              </a:lnSpc>
            </a:pPr>
            <a:r>
              <a:rPr lang="en-US" sz="10426">
                <a:solidFill>
                  <a:srgbClr val="141619"/>
                </a:solidFill>
                <a:latin typeface="Sugo Classic"/>
                <a:ea typeface="Sugo Classic"/>
                <a:cs typeface="Sugo Classic"/>
                <a:sym typeface="Sugo Classic"/>
              </a:rPr>
              <a:t>Concept of Entrepreneurship</a:t>
            </a:r>
          </a:p>
        </p:txBody>
      </p:sp>
      <p:sp>
        <p:nvSpPr>
          <p:cNvPr name="TextBox 4" id="4"/>
          <p:cNvSpPr txBox="true"/>
          <p:nvPr/>
        </p:nvSpPr>
        <p:spPr>
          <a:xfrm rot="0">
            <a:off x="1028700" y="3505920"/>
            <a:ext cx="16206310" cy="4540123"/>
          </a:xfrm>
          <a:prstGeom prst="rect">
            <a:avLst/>
          </a:prstGeom>
        </p:spPr>
        <p:txBody>
          <a:bodyPr anchor="t" rtlCol="false" tIns="0" lIns="0" bIns="0" rIns="0">
            <a:spAutoFit/>
          </a:bodyPr>
          <a:lstStyle/>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The concept of entrepreneurship revolves around transforming an idea into a business venture. </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Entrepreneurship is not limited to starting new businesses; it also includes improving existing processes and systems.</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Entrepreneurs challenge the status quo, improve existing systems, and introduce disruptive solutions. </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Entrepreneurship drives economic development, fosters innovation, and addresses societal problems.</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It drives economic growth by creating jobs, generating income, and fostering innovation.</a:t>
            </a:r>
          </a:p>
          <a:p>
            <a:pPr algn="l" marL="626111" indent="-313055" lvl="1">
              <a:lnSpc>
                <a:spcPts val="4031"/>
              </a:lnSpc>
              <a:buFont typeface="Arial"/>
              <a:buChar char="•"/>
            </a:pPr>
            <a:r>
              <a:rPr lang="en-US" sz="2900">
                <a:solidFill>
                  <a:srgbClr val="000000"/>
                </a:solidFill>
                <a:latin typeface="Crimson Pro"/>
                <a:ea typeface="Crimson Pro"/>
                <a:cs typeface="Crimson Pro"/>
                <a:sym typeface="Crimson Pro"/>
              </a:rPr>
              <a:t>Entrepreneurs transform ideas into reality by leveraging resources and taking calculated risks.</a:t>
            </a:r>
          </a:p>
          <a:p>
            <a:pPr algn="l">
              <a:lnSpc>
                <a:spcPts val="4031"/>
              </a:lnSpc>
            </a:pPr>
          </a:p>
          <a:p>
            <a:pPr algn="l">
              <a:lnSpc>
                <a:spcPts val="4031"/>
              </a:lnSpc>
            </a:pPr>
          </a:p>
        </p:txBody>
      </p:sp>
      <p:sp>
        <p:nvSpPr>
          <p:cNvPr name="Freeform 5" id="5"/>
          <p:cNvSpPr/>
          <p:nvPr/>
        </p:nvSpPr>
        <p:spPr>
          <a:xfrm flipH="false" flipV="false" rot="0">
            <a:off x="473299" y="-818860"/>
            <a:ext cx="1701877" cy="4125764"/>
          </a:xfrm>
          <a:custGeom>
            <a:avLst/>
            <a:gdLst/>
            <a:ahLst/>
            <a:cxnLst/>
            <a:rect r="r" b="b" t="t" l="l"/>
            <a:pathLst>
              <a:path h="4125764" w="1701877">
                <a:moveTo>
                  <a:pt x="0" y="0"/>
                </a:moveTo>
                <a:lnTo>
                  <a:pt x="1701877" y="0"/>
                </a:lnTo>
                <a:lnTo>
                  <a:pt x="1701877" y="4125764"/>
                </a:lnTo>
                <a:lnTo>
                  <a:pt x="0" y="4125764"/>
                </a:lnTo>
                <a:lnTo>
                  <a:pt x="0" y="0"/>
                </a:lnTo>
                <a:close/>
              </a:path>
            </a:pathLst>
          </a:custGeom>
          <a:blipFill>
            <a:blip r:embed="rId3"/>
            <a:stretch>
              <a:fillRect l="0" t="0" r="0" b="0"/>
            </a:stretch>
          </a:blipFill>
        </p:spPr>
      </p:sp>
      <p:sp>
        <p:nvSpPr>
          <p:cNvPr name="Freeform 6" id="6"/>
          <p:cNvSpPr/>
          <p:nvPr/>
        </p:nvSpPr>
        <p:spPr>
          <a:xfrm flipH="false" flipV="false" rot="0">
            <a:off x="16834696" y="7057507"/>
            <a:ext cx="2258285" cy="3944603"/>
          </a:xfrm>
          <a:custGeom>
            <a:avLst/>
            <a:gdLst/>
            <a:ahLst/>
            <a:cxnLst/>
            <a:rect r="r" b="b" t="t" l="l"/>
            <a:pathLst>
              <a:path h="3944603" w="2258285">
                <a:moveTo>
                  <a:pt x="0" y="0"/>
                </a:moveTo>
                <a:lnTo>
                  <a:pt x="2258286" y="0"/>
                </a:lnTo>
                <a:lnTo>
                  <a:pt x="2258286" y="3944603"/>
                </a:lnTo>
                <a:lnTo>
                  <a:pt x="0" y="3944603"/>
                </a:lnTo>
                <a:lnTo>
                  <a:pt x="0" y="0"/>
                </a:lnTo>
                <a:close/>
              </a:path>
            </a:pathLst>
          </a:custGeom>
          <a:blipFill>
            <a:blip r:embed="rId4"/>
            <a:stretch>
              <a:fillRect l="0" t="0" r="0" b="0"/>
            </a:stretch>
          </a:blipFill>
        </p:spPr>
      </p:sp>
      <p:sp>
        <p:nvSpPr>
          <p:cNvPr name="Freeform 7" id="7"/>
          <p:cNvSpPr/>
          <p:nvPr/>
        </p:nvSpPr>
        <p:spPr>
          <a:xfrm flipH="false" flipV="false" rot="0">
            <a:off x="14995661" y="9171662"/>
            <a:ext cx="2239349" cy="2172168"/>
          </a:xfrm>
          <a:custGeom>
            <a:avLst/>
            <a:gdLst/>
            <a:ahLst/>
            <a:cxnLst/>
            <a:rect r="r" b="b" t="t" l="l"/>
            <a:pathLst>
              <a:path h="2172168" w="2239349">
                <a:moveTo>
                  <a:pt x="0" y="0"/>
                </a:moveTo>
                <a:lnTo>
                  <a:pt x="2239349" y="0"/>
                </a:lnTo>
                <a:lnTo>
                  <a:pt x="2239349" y="2172168"/>
                </a:lnTo>
                <a:lnTo>
                  <a:pt x="0" y="2172168"/>
                </a:lnTo>
                <a:lnTo>
                  <a:pt x="0" y="0"/>
                </a:lnTo>
                <a:close/>
              </a:path>
            </a:pathLst>
          </a:custGeom>
          <a:blipFill>
            <a:blip r:embed="rId5"/>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1732674" y="781050"/>
            <a:ext cx="16047903" cy="1828526"/>
          </a:xfrm>
          <a:prstGeom prst="rect">
            <a:avLst/>
          </a:prstGeom>
        </p:spPr>
        <p:txBody>
          <a:bodyPr anchor="t" rtlCol="false" tIns="0" lIns="0" bIns="0" rIns="0">
            <a:spAutoFit/>
          </a:bodyPr>
          <a:lstStyle/>
          <a:p>
            <a:pPr algn="ctr">
              <a:lnSpc>
                <a:spcPts val="14597"/>
              </a:lnSpc>
            </a:pPr>
            <a:r>
              <a:rPr lang="en-US" sz="10426">
                <a:solidFill>
                  <a:srgbClr val="141619"/>
                </a:solidFill>
                <a:latin typeface="Sugo Classic"/>
                <a:ea typeface="Sugo Classic"/>
                <a:cs typeface="Sugo Classic"/>
                <a:sym typeface="Sugo Classic"/>
              </a:rPr>
              <a:t>Key Elements of Entrepreneurship:</a:t>
            </a:r>
          </a:p>
        </p:txBody>
      </p:sp>
      <p:sp>
        <p:nvSpPr>
          <p:cNvPr name="TextBox 4" id="4"/>
          <p:cNvSpPr txBox="true"/>
          <p:nvPr/>
        </p:nvSpPr>
        <p:spPr>
          <a:xfrm rot="0">
            <a:off x="1028700" y="3267795"/>
            <a:ext cx="16206310" cy="4890135"/>
          </a:xfrm>
          <a:prstGeom prst="rect">
            <a:avLst/>
          </a:prstGeom>
        </p:spPr>
        <p:txBody>
          <a:bodyPr anchor="t" rtlCol="false" tIns="0" lIns="0" bIns="0" rIns="0">
            <a:spAutoFit/>
          </a:bodyPr>
          <a:lstStyle/>
          <a:p>
            <a:pPr algn="l" marL="626111" indent="-313055" lvl="1">
              <a:lnSpc>
                <a:spcPts val="6525"/>
              </a:lnSpc>
              <a:buAutoNum type="arabicPeriod" startAt="1"/>
            </a:pPr>
            <a:r>
              <a:rPr lang="en-US" sz="2900">
                <a:solidFill>
                  <a:srgbClr val="000000"/>
                </a:solidFill>
                <a:latin typeface="Crimson Pro"/>
                <a:ea typeface="Crimson Pro"/>
                <a:cs typeface="Crimson Pro"/>
                <a:sym typeface="Crimson Pro"/>
              </a:rPr>
              <a:t>Opportunity Identification: Spotting market needs or problems and devising solutions.</a:t>
            </a:r>
          </a:p>
          <a:p>
            <a:pPr algn="l" marL="626111" indent="-313055" lvl="1">
              <a:lnSpc>
                <a:spcPts val="6525"/>
              </a:lnSpc>
              <a:buAutoNum type="arabicPeriod" startAt="1"/>
            </a:pPr>
            <a:r>
              <a:rPr lang="en-US" sz="2900">
                <a:solidFill>
                  <a:srgbClr val="000000"/>
                </a:solidFill>
                <a:latin typeface="Crimson Pro"/>
                <a:ea typeface="Crimson Pro"/>
                <a:cs typeface="Crimson Pro"/>
                <a:sym typeface="Crimson Pro"/>
              </a:rPr>
              <a:t>Innovation: Developing unique products, services, or processes.</a:t>
            </a:r>
          </a:p>
          <a:p>
            <a:pPr algn="l" marL="626111" indent="-313055" lvl="1">
              <a:lnSpc>
                <a:spcPts val="6525"/>
              </a:lnSpc>
              <a:buAutoNum type="arabicPeriod" startAt="1"/>
            </a:pPr>
            <a:r>
              <a:rPr lang="en-US" sz="2900">
                <a:solidFill>
                  <a:srgbClr val="000000"/>
                </a:solidFill>
                <a:latin typeface="Crimson Pro"/>
                <a:ea typeface="Crimson Pro"/>
                <a:cs typeface="Crimson Pro"/>
                <a:sym typeface="Crimson Pro"/>
              </a:rPr>
              <a:t>Risk Management: Willingness to take financial, operational, and personal risks for potential rewards.</a:t>
            </a:r>
          </a:p>
          <a:p>
            <a:pPr algn="l" marL="626111" indent="-313055" lvl="1">
              <a:lnSpc>
                <a:spcPts val="6525"/>
              </a:lnSpc>
              <a:buAutoNum type="arabicPeriod" startAt="1"/>
            </a:pPr>
            <a:r>
              <a:rPr lang="en-US" sz="2900">
                <a:solidFill>
                  <a:srgbClr val="000000"/>
                </a:solidFill>
                <a:latin typeface="Crimson Pro"/>
                <a:ea typeface="Crimson Pro"/>
                <a:cs typeface="Crimson Pro"/>
                <a:sym typeface="Crimson Pro"/>
              </a:rPr>
              <a:t>Resource Allocation: Utilizing financial, human, and material resources effectively.</a:t>
            </a:r>
          </a:p>
          <a:p>
            <a:pPr algn="l" marL="626111" indent="-313055" lvl="1">
              <a:lnSpc>
                <a:spcPts val="6525"/>
              </a:lnSpc>
              <a:buAutoNum type="arabicPeriod" startAt="1"/>
            </a:pPr>
            <a:r>
              <a:rPr lang="en-US" sz="2900">
                <a:solidFill>
                  <a:srgbClr val="000000"/>
                </a:solidFill>
                <a:latin typeface="Crimson Pro"/>
                <a:ea typeface="Crimson Pro"/>
                <a:cs typeface="Crimson Pro"/>
                <a:sym typeface="Crimson Pro"/>
              </a:rPr>
              <a:t>Value Creation: Generating economic, social, or cultural value through business activities.</a:t>
            </a:r>
          </a:p>
          <a:p>
            <a:pPr algn="l">
              <a:lnSpc>
                <a:spcPts val="6525"/>
              </a:lnSpc>
            </a:pPr>
          </a:p>
        </p:txBody>
      </p:sp>
      <p:sp>
        <p:nvSpPr>
          <p:cNvPr name="Freeform 5" id="5"/>
          <p:cNvSpPr/>
          <p:nvPr/>
        </p:nvSpPr>
        <p:spPr>
          <a:xfrm flipH="false" flipV="false" rot="0">
            <a:off x="473299" y="-818860"/>
            <a:ext cx="1701877" cy="4125764"/>
          </a:xfrm>
          <a:custGeom>
            <a:avLst/>
            <a:gdLst/>
            <a:ahLst/>
            <a:cxnLst/>
            <a:rect r="r" b="b" t="t" l="l"/>
            <a:pathLst>
              <a:path h="4125764" w="1701877">
                <a:moveTo>
                  <a:pt x="0" y="0"/>
                </a:moveTo>
                <a:lnTo>
                  <a:pt x="1701877" y="0"/>
                </a:lnTo>
                <a:lnTo>
                  <a:pt x="1701877" y="4125764"/>
                </a:lnTo>
                <a:lnTo>
                  <a:pt x="0" y="4125764"/>
                </a:lnTo>
                <a:lnTo>
                  <a:pt x="0" y="0"/>
                </a:lnTo>
                <a:close/>
              </a:path>
            </a:pathLst>
          </a:custGeom>
          <a:blipFill>
            <a:blip r:embed="rId3"/>
            <a:stretch>
              <a:fillRect l="0" t="0" r="0" b="0"/>
            </a:stretch>
          </a:blipFill>
        </p:spPr>
      </p:sp>
      <p:sp>
        <p:nvSpPr>
          <p:cNvPr name="Freeform 6" id="6"/>
          <p:cNvSpPr/>
          <p:nvPr/>
        </p:nvSpPr>
        <p:spPr>
          <a:xfrm flipH="false" flipV="false" rot="0">
            <a:off x="16834696" y="7057507"/>
            <a:ext cx="2258285" cy="3944603"/>
          </a:xfrm>
          <a:custGeom>
            <a:avLst/>
            <a:gdLst/>
            <a:ahLst/>
            <a:cxnLst/>
            <a:rect r="r" b="b" t="t" l="l"/>
            <a:pathLst>
              <a:path h="3944603" w="2258285">
                <a:moveTo>
                  <a:pt x="0" y="0"/>
                </a:moveTo>
                <a:lnTo>
                  <a:pt x="2258286" y="0"/>
                </a:lnTo>
                <a:lnTo>
                  <a:pt x="2258286" y="3944603"/>
                </a:lnTo>
                <a:lnTo>
                  <a:pt x="0" y="3944603"/>
                </a:lnTo>
                <a:lnTo>
                  <a:pt x="0" y="0"/>
                </a:lnTo>
                <a:close/>
              </a:path>
            </a:pathLst>
          </a:custGeom>
          <a:blipFill>
            <a:blip r:embed="rId4"/>
            <a:stretch>
              <a:fillRect l="0" t="0" r="0" b="0"/>
            </a:stretch>
          </a:blipFill>
        </p:spPr>
      </p:sp>
      <p:sp>
        <p:nvSpPr>
          <p:cNvPr name="Freeform 7" id="7"/>
          <p:cNvSpPr/>
          <p:nvPr/>
        </p:nvSpPr>
        <p:spPr>
          <a:xfrm flipH="false" flipV="false" rot="0">
            <a:off x="14995661" y="9171662"/>
            <a:ext cx="2239349" cy="2172168"/>
          </a:xfrm>
          <a:custGeom>
            <a:avLst/>
            <a:gdLst/>
            <a:ahLst/>
            <a:cxnLst/>
            <a:rect r="r" b="b" t="t" l="l"/>
            <a:pathLst>
              <a:path h="2172168" w="2239349">
                <a:moveTo>
                  <a:pt x="0" y="0"/>
                </a:moveTo>
                <a:lnTo>
                  <a:pt x="2239349" y="0"/>
                </a:lnTo>
                <a:lnTo>
                  <a:pt x="2239349" y="2172168"/>
                </a:lnTo>
                <a:lnTo>
                  <a:pt x="0" y="2172168"/>
                </a:lnTo>
                <a:lnTo>
                  <a:pt x="0" y="0"/>
                </a:lnTo>
                <a:close/>
              </a:path>
            </a:pathLst>
          </a:custGeom>
          <a:blipFill>
            <a:blip r:embed="rId5"/>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DAGWwHpskaM</dc:identifier>
  <dcterms:modified xsi:type="dcterms:W3CDTF">2011-08-01T06:04:30Z</dcterms:modified>
  <cp:revision>1</cp:revision>
  <dc:title>Brown and Black Modern Watercolor Presentation</dc:title>
</cp:coreProperties>
</file>